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8" r:id="rId4"/>
    <p:sldId id="290" r:id="rId5"/>
    <p:sldId id="295" r:id="rId6"/>
    <p:sldId id="273" r:id="rId7"/>
    <p:sldId id="276" r:id="rId8"/>
    <p:sldId id="284" r:id="rId9"/>
    <p:sldId id="289" r:id="rId10"/>
    <p:sldId id="305" r:id="rId11"/>
    <p:sldId id="307" r:id="rId12"/>
    <p:sldId id="308" r:id="rId13"/>
    <p:sldId id="279" r:id="rId14"/>
    <p:sldId id="280" r:id="rId15"/>
    <p:sldId id="291" r:id="rId16"/>
    <p:sldId id="271" r:id="rId17"/>
    <p:sldId id="272" r:id="rId18"/>
    <p:sldId id="282" r:id="rId19"/>
    <p:sldId id="302" r:id="rId20"/>
    <p:sldId id="303" r:id="rId21"/>
    <p:sldId id="292" r:id="rId22"/>
    <p:sldId id="29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4660"/>
  </p:normalViewPr>
  <p:slideViewPr>
    <p:cSldViewPr>
      <p:cViewPr varScale="1">
        <p:scale>
          <a:sx n="108" d="100"/>
          <a:sy n="108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>
                <a:latin typeface="+mj-lt"/>
              </a:rPr>
              <a:t>Penzijski </a:t>
            </a:r>
            <a:r>
              <a:rPr lang="sl-SI" err="1">
                <a:latin typeface="+mj-lt"/>
              </a:rPr>
              <a:t>fondovi</a:t>
            </a:r>
            <a:r>
              <a:rPr lang="sl-SI" baseline="0">
                <a:latin typeface="+mj-lt"/>
              </a:rPr>
              <a:t> </a:t>
            </a:r>
            <a:endParaRPr lang="sl-SI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13695486826249"/>
          <c:y val="0.15879136717560349"/>
          <c:w val="0.73913635779684417"/>
          <c:h val="0.772531625069444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'Fig1.1'!$B$57</c:f>
              <c:strCache>
                <c:ptCount val="1"/>
                <c:pt idx="0">
                  <c:v>2000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'Fig1.1'!$A$58:$A$92</c:f>
              <c:strCache>
                <c:ptCount val="35"/>
                <c:pt idx="0">
                  <c:v>Denmark</c:v>
                </c:pt>
                <c:pt idx="1">
                  <c:v>Netherlands</c:v>
                </c:pt>
                <c:pt idx="2">
                  <c:v>Iceland</c:v>
                </c:pt>
                <c:pt idx="3">
                  <c:v>Canada</c:v>
                </c:pt>
                <c:pt idx="4">
                  <c:v>United States</c:v>
                </c:pt>
                <c:pt idx="5">
                  <c:v>Switzerland</c:v>
                </c:pt>
                <c:pt idx="6">
                  <c:v>Australia</c:v>
                </c:pt>
                <c:pt idx="7">
                  <c:v>United Kingdom</c:v>
                </c:pt>
                <c:pt idx="8">
                  <c:v>Sweden</c:v>
                </c:pt>
                <c:pt idx="9">
                  <c:v>Chile</c:v>
                </c:pt>
                <c:pt idx="10">
                  <c:v>Finland</c:v>
                </c:pt>
                <c:pt idx="11">
                  <c:v>Ireland</c:v>
                </c:pt>
                <c:pt idx="12">
                  <c:v>Israel</c:v>
                </c:pt>
                <c:pt idx="13">
                  <c:v>Japan</c:v>
                </c:pt>
                <c:pt idx="14">
                  <c:v>Korea</c:v>
                </c:pt>
                <c:pt idx="15">
                  <c:v>New Zealand</c:v>
                </c:pt>
                <c:pt idx="16">
                  <c:v>Mexico</c:v>
                </c:pt>
                <c:pt idx="17">
                  <c:v>Estonia</c:v>
                </c:pt>
                <c:pt idx="18">
                  <c:v>Spain</c:v>
                </c:pt>
                <c:pt idx="19">
                  <c:v>Latvia</c:v>
                </c:pt>
                <c:pt idx="20">
                  <c:v>Portugal</c:v>
                </c:pt>
                <c:pt idx="21">
                  <c:v>Slovak Republic</c:v>
                </c:pt>
                <c:pt idx="22">
                  <c:v>Norway</c:v>
                </c:pt>
                <c:pt idx="23">
                  <c:v>Poland</c:v>
                </c:pt>
                <c:pt idx="24">
                  <c:v>France</c:v>
                </c:pt>
                <c:pt idx="25">
                  <c:v>Italy</c:v>
                </c:pt>
                <c:pt idx="26">
                  <c:v>Czech Republic</c:v>
                </c:pt>
                <c:pt idx="27">
                  <c:v>Slovenia</c:v>
                </c:pt>
                <c:pt idx="28">
                  <c:v>Germany</c:v>
                </c:pt>
                <c:pt idx="29">
                  <c:v>Austria</c:v>
                </c:pt>
                <c:pt idx="30">
                  <c:v>Belgium</c:v>
                </c:pt>
                <c:pt idx="31">
                  <c:v>Turkey</c:v>
                </c:pt>
                <c:pt idx="32">
                  <c:v>Hungary</c:v>
                </c:pt>
                <c:pt idx="33">
                  <c:v>Luxembourg</c:v>
                </c:pt>
                <c:pt idx="34">
                  <c:v>Greece</c:v>
                </c:pt>
              </c:strCache>
            </c:strRef>
          </c:cat>
          <c:val>
            <c:numRef>
              <c:f>'Fig1.1'!$B$58:$B$92</c:f>
              <c:numCache>
                <c:formatCode>#,##0.0</c:formatCode>
                <c:ptCount val="35"/>
                <c:pt idx="0">
                  <c:v>93.533917694597108</c:v>
                </c:pt>
                <c:pt idx="1">
                  <c:v>105.85612226906605</c:v>
                </c:pt>
                <c:pt idx="2">
                  <c:v>82.566111902668723</c:v>
                </c:pt>
                <c:pt idx="3">
                  <c:v>112.80968359367911</c:v>
                </c:pt>
                <c:pt idx="4">
                  <c:v>113.52007661029955</c:v>
                </c:pt>
                <c:pt idx="5">
                  <c:v>101.41656695760904</c:v>
                </c:pt>
                <c:pt idx="6">
                  <c:v>73.598309747312896</c:v>
                </c:pt>
                <c:pt idx="7">
                  <c:v>67.701793501334095</c:v>
                </c:pt>
                <c:pt idx="8">
                  <c:v>30.373588149128576</c:v>
                </c:pt>
                <c:pt idx="9">
                  <c:v>51.270513666414338</c:v>
                </c:pt>
                <c:pt idx="10">
                  <c:v>50.53331911067766</c:v>
                </c:pt>
                <c:pt idx="11">
                  <c:v>41.961961345199533</c:v>
                </c:pt>
                <c:pt idx="12">
                  <c:v>20.793758398585847</c:v>
                </c:pt>
                <c:pt idx="13">
                  <c:v>18.16806574353744</c:v>
                </c:pt>
                <c:pt idx="14">
                  <c:v>6.7216127539885413</c:v>
                </c:pt>
                <c:pt idx="15">
                  <c:v>15.277291009529531</c:v>
                </c:pt>
                <c:pt idx="16">
                  <c:v>8.9112649122632437</c:v>
                </c:pt>
                <c:pt idx="17">
                  <c:v>3.1056335673136599E-2</c:v>
                </c:pt>
                <c:pt idx="18">
                  <c:v>7.4741540009835203</c:v>
                </c:pt>
                <c:pt idx="19">
                  <c:v>0.93866229134469548</c:v>
                </c:pt>
                <c:pt idx="20">
                  <c:v>10.707197446356851</c:v>
                </c:pt>
                <c:pt idx="21">
                  <c:v>2.3583068070522972</c:v>
                </c:pt>
                <c:pt idx="22">
                  <c:v>5.3966462672210209</c:v>
                </c:pt>
                <c:pt idx="23">
                  <c:v>1.2924075409393441</c:v>
                </c:pt>
                <c:pt idx="24">
                  <c:v>5.6151938680954281</c:v>
                </c:pt>
                <c:pt idx="25">
                  <c:v>2.5682755002370978</c:v>
                </c:pt>
                <c:pt idx="26">
                  <c:v>2.0828515783677939</c:v>
                </c:pt>
                <c:pt idx="27">
                  <c:v>1.0609273002412343</c:v>
                </c:pt>
                <c:pt idx="28">
                  <c:v>3.7936962331323709</c:v>
                </c:pt>
                <c:pt idx="29">
                  <c:v>2.8792023541761473</c:v>
                </c:pt>
                <c:pt idx="30">
                  <c:v>5.3671482534952677</c:v>
                </c:pt>
                <c:pt idx="31">
                  <c:v>0.39268195634164227</c:v>
                </c:pt>
                <c:pt idx="32">
                  <c:v>3.8606032904980245</c:v>
                </c:pt>
                <c:pt idx="33">
                  <c:v>1.0771621235306978</c:v>
                </c:pt>
                <c:pt idx="34">
                  <c:v>1.057278543284345E-2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7-4F27-9454-575BE1783DF7}"/>
            </c:ext>
          </c:extLst>
        </c:ser>
        <c:ser>
          <c:idx val="1"/>
          <c:order val="1"/>
          <c:tx>
            <c:strRef>
              <c:f>'Fig1.1'!$D$57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'Fig1.1'!$A$58:$A$92</c:f>
              <c:strCache>
                <c:ptCount val="35"/>
                <c:pt idx="0">
                  <c:v>Denmark</c:v>
                </c:pt>
                <c:pt idx="1">
                  <c:v>Netherlands</c:v>
                </c:pt>
                <c:pt idx="2">
                  <c:v>Iceland</c:v>
                </c:pt>
                <c:pt idx="3">
                  <c:v>Canada</c:v>
                </c:pt>
                <c:pt idx="4">
                  <c:v>United States</c:v>
                </c:pt>
                <c:pt idx="5">
                  <c:v>Switzerland</c:v>
                </c:pt>
                <c:pt idx="6">
                  <c:v>Australia</c:v>
                </c:pt>
                <c:pt idx="7">
                  <c:v>United Kingdom</c:v>
                </c:pt>
                <c:pt idx="8">
                  <c:v>Sweden</c:v>
                </c:pt>
                <c:pt idx="9">
                  <c:v>Chile</c:v>
                </c:pt>
                <c:pt idx="10">
                  <c:v>Finland</c:v>
                </c:pt>
                <c:pt idx="11">
                  <c:v>Ireland</c:v>
                </c:pt>
                <c:pt idx="12">
                  <c:v>Israel</c:v>
                </c:pt>
                <c:pt idx="13">
                  <c:v>Japan</c:v>
                </c:pt>
                <c:pt idx="14">
                  <c:v>Korea</c:v>
                </c:pt>
                <c:pt idx="15">
                  <c:v>New Zealand</c:v>
                </c:pt>
                <c:pt idx="16">
                  <c:v>Mexico</c:v>
                </c:pt>
                <c:pt idx="17">
                  <c:v>Estonia</c:v>
                </c:pt>
                <c:pt idx="18">
                  <c:v>Spain</c:v>
                </c:pt>
                <c:pt idx="19">
                  <c:v>Latvia</c:v>
                </c:pt>
                <c:pt idx="20">
                  <c:v>Portugal</c:v>
                </c:pt>
                <c:pt idx="21">
                  <c:v>Slovak Republic</c:v>
                </c:pt>
                <c:pt idx="22">
                  <c:v>Norway</c:v>
                </c:pt>
                <c:pt idx="23">
                  <c:v>Poland</c:v>
                </c:pt>
                <c:pt idx="24">
                  <c:v>France</c:v>
                </c:pt>
                <c:pt idx="25">
                  <c:v>Italy</c:v>
                </c:pt>
                <c:pt idx="26">
                  <c:v>Czech Republic</c:v>
                </c:pt>
                <c:pt idx="27">
                  <c:v>Slovenia</c:v>
                </c:pt>
                <c:pt idx="28">
                  <c:v>Germany</c:v>
                </c:pt>
                <c:pt idx="29">
                  <c:v>Austria</c:v>
                </c:pt>
                <c:pt idx="30">
                  <c:v>Belgium</c:v>
                </c:pt>
                <c:pt idx="31">
                  <c:v>Turkey</c:v>
                </c:pt>
                <c:pt idx="32">
                  <c:v>Hungary</c:v>
                </c:pt>
                <c:pt idx="33">
                  <c:v>Luxembourg</c:v>
                </c:pt>
                <c:pt idx="34">
                  <c:v>Greece</c:v>
                </c:pt>
              </c:strCache>
            </c:strRef>
          </c:cat>
          <c:val>
            <c:numRef>
              <c:f>'Fig1.1'!$D$58:$D$92</c:f>
              <c:numCache>
                <c:formatCode>#,##0.0</c:formatCode>
                <c:ptCount val="35"/>
                <c:pt idx="0">
                  <c:v>112.38776340195679</c:v>
                </c:pt>
                <c:pt idx="1">
                  <c:v>72.506822267401702</c:v>
                </c:pt>
                <c:pt idx="2">
                  <c:v>75.160003480049625</c:v>
                </c:pt>
                <c:pt idx="3">
                  <c:v>44.100760073604718</c:v>
                </c:pt>
                <c:pt idx="4">
                  <c:v>19.397315247368425</c:v>
                </c:pt>
                <c:pt idx="5">
                  <c:v>21.593657027159551</c:v>
                </c:pt>
                <c:pt idx="6">
                  <c:v>48.575577358309104</c:v>
                </c:pt>
                <c:pt idx="7">
                  <c:v>29.656141542427704</c:v>
                </c:pt>
                <c:pt idx="8">
                  <c:v>45.630507967622776</c:v>
                </c:pt>
                <c:pt idx="9">
                  <c:v>18.374242579779441</c:v>
                </c:pt>
                <c:pt idx="10">
                  <c:v>7.8349351004349899</c:v>
                </c:pt>
                <c:pt idx="11">
                  <c:v>14.421557662548935</c:v>
                </c:pt>
                <c:pt idx="12">
                  <c:v>35.246201221271875</c:v>
                </c:pt>
                <c:pt idx="13">
                  <c:v>13.865730580494201</c:v>
                </c:pt>
                <c:pt idx="14">
                  <c:v>19.105382733668392</c:v>
                </c:pt>
                <c:pt idx="15">
                  <c:v>6.9464619179442622</c:v>
                </c:pt>
                <c:pt idx="16">
                  <c:v>7.8340146155228236</c:v>
                </c:pt>
                <c:pt idx="17">
                  <c:v>14.450704250732844</c:v>
                </c:pt>
                <c:pt idx="18">
                  <c:v>6.8022110205908559</c:v>
                </c:pt>
                <c:pt idx="19">
                  <c:v>10.050491797439356</c:v>
                </c:pt>
                <c:pt idx="20">
                  <c:v>0.19400698618289347</c:v>
                </c:pt>
                <c:pt idx="21">
                  <c:v>7.9361595642329608</c:v>
                </c:pt>
                <c:pt idx="22">
                  <c:v>4.2279614207534415</c:v>
                </c:pt>
                <c:pt idx="23">
                  <c:v>7.5290908680306696</c:v>
                </c:pt>
                <c:pt idx="24">
                  <c:v>3.0976901785520869</c:v>
                </c:pt>
                <c:pt idx="25">
                  <c:v>6.1316429038928923</c:v>
                </c:pt>
                <c:pt idx="26">
                  <c:v>6.2588158634365119</c:v>
                </c:pt>
                <c:pt idx="27">
                  <c:v>5.9136529827663216</c:v>
                </c:pt>
                <c:pt idx="28">
                  <c:v>2.83816309995861</c:v>
                </c:pt>
                <c:pt idx="29">
                  <c:v>2.9645261745984763</c:v>
                </c:pt>
                <c:pt idx="30">
                  <c:v>0.45623749940587999</c:v>
                </c:pt>
                <c:pt idx="31">
                  <c:v>5.1509900043106631</c:v>
                </c:pt>
                <c:pt idx="32">
                  <c:v>0.23674697214560458</c:v>
                </c:pt>
                <c:pt idx="33">
                  <c:v>1.6932536653875079</c:v>
                </c:pt>
                <c:pt idx="34">
                  <c:v>0.63423053706108656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7-4F27-9454-575BE1783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005072"/>
        <c:axId val="251005464"/>
      </c:barChart>
      <c:catAx>
        <c:axId val="25100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05464"/>
        <c:crosses val="autoZero"/>
        <c:auto val="1"/>
        <c:lblAlgn val="ctr"/>
        <c:lblOffset val="100"/>
        <c:noMultiLvlLbl val="0"/>
      </c:catAx>
      <c:valAx>
        <c:axId val="251005464"/>
        <c:scaling>
          <c:orientation val="minMax"/>
          <c:max val="21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0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 err="1">
                <a:latin typeface="+mj-lt"/>
              </a:rPr>
              <a:t>Visina</a:t>
            </a:r>
            <a:r>
              <a:rPr lang="sl-SI" b="1" baseline="0">
                <a:latin typeface="+mj-lt"/>
              </a:rPr>
              <a:t> penzije I. + II. i III. stub</a:t>
            </a:r>
            <a:endParaRPr lang="sl-SI" b="1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List1!$P$7</c:f>
              <c:strCache>
                <c:ptCount val="1"/>
                <c:pt idx="0">
                  <c:v>I. stup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List1!$O$8:$O$28</c:f>
              <c:strCache>
                <c:ptCount val="21"/>
                <c:pt idx="0">
                  <c:v>Netherlands</c:v>
                </c:pt>
                <c:pt idx="1">
                  <c:v>Czech Republic</c:v>
                </c:pt>
                <c:pt idx="2">
                  <c:v>Canada</c:v>
                </c:pt>
                <c:pt idx="3">
                  <c:v>United States</c:v>
                </c:pt>
                <c:pt idx="4">
                  <c:v>Slovak Republic</c:v>
                </c:pt>
                <c:pt idx="5">
                  <c:v>Israel</c:v>
                </c:pt>
                <c:pt idx="6">
                  <c:v>Ireland</c:v>
                </c:pt>
                <c:pt idx="7">
                  <c:v>United Kingdom</c:v>
                </c:pt>
                <c:pt idx="8">
                  <c:v>Denmark</c:v>
                </c:pt>
                <c:pt idx="9">
                  <c:v>Germany</c:v>
                </c:pt>
                <c:pt idx="10">
                  <c:v>Iceland</c:v>
                </c:pt>
                <c:pt idx="11">
                  <c:v>Switzerland</c:v>
                </c:pt>
                <c:pt idx="12">
                  <c:v>Norway</c:v>
                </c:pt>
                <c:pt idx="13">
                  <c:v>Belgium</c:v>
                </c:pt>
                <c:pt idx="14">
                  <c:v>Australia</c:v>
                </c:pt>
                <c:pt idx="15">
                  <c:v>Estonia</c:v>
                </c:pt>
                <c:pt idx="16">
                  <c:v>Poland</c:v>
                </c:pt>
                <c:pt idx="17">
                  <c:v>New Zealand</c:v>
                </c:pt>
                <c:pt idx="18">
                  <c:v>Sweden</c:v>
                </c:pt>
                <c:pt idx="19">
                  <c:v>Chile</c:v>
                </c:pt>
                <c:pt idx="20">
                  <c:v>Mexico</c:v>
                </c:pt>
              </c:strCache>
            </c:strRef>
          </c:cat>
          <c:val>
            <c:numRef>
              <c:f>List1!$P$8:$P$28</c:f>
              <c:numCache>
                <c:formatCode>General</c:formatCode>
                <c:ptCount val="21"/>
                <c:pt idx="0">
                  <c:v>32.95331034917853</c:v>
                </c:pt>
                <c:pt idx="1">
                  <c:v>50.724844044362371</c:v>
                </c:pt>
                <c:pt idx="2">
                  <c:v>50.586714356713422</c:v>
                </c:pt>
                <c:pt idx="3">
                  <c:v>44.767821794292551</c:v>
                </c:pt>
                <c:pt idx="4">
                  <c:v>48.69217859454082</c:v>
                </c:pt>
                <c:pt idx="5">
                  <c:v>25.220653913857017</c:v>
                </c:pt>
                <c:pt idx="6">
                  <c:v>37.283544692771144</c:v>
                </c:pt>
                <c:pt idx="7">
                  <c:v>37.960171271640384</c:v>
                </c:pt>
                <c:pt idx="8">
                  <c:v>30.147347676262491</c:v>
                </c:pt>
                <c:pt idx="9">
                  <c:v>55.274724327741978</c:v>
                </c:pt>
                <c:pt idx="10">
                  <c:v>6.7784629136786148</c:v>
                </c:pt>
                <c:pt idx="11">
                  <c:v>43.372099173179905</c:v>
                </c:pt>
                <c:pt idx="12">
                  <c:v>51.989966345710272</c:v>
                </c:pt>
                <c:pt idx="13">
                  <c:v>50.118101346686693</c:v>
                </c:pt>
                <c:pt idx="14">
                  <c:v>17.538188752029871</c:v>
                </c:pt>
                <c:pt idx="15">
                  <c:v>32.712895503303216</c:v>
                </c:pt>
                <c:pt idx="16">
                  <c:v>29.887913179597557</c:v>
                </c:pt>
                <c:pt idx="17">
                  <c:v>43.509991188916679</c:v>
                </c:pt>
                <c:pt idx="18">
                  <c:v>33.738413527009591</c:v>
                </c:pt>
                <c:pt idx="19">
                  <c:v>5.8737470441303046</c:v>
                </c:pt>
                <c:pt idx="20">
                  <c:v>4.160400942846965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C-4CAA-BAFD-425620828846}"/>
            </c:ext>
          </c:extLst>
        </c:ser>
        <c:ser>
          <c:idx val="1"/>
          <c:order val="1"/>
          <c:tx>
            <c:strRef>
              <c:f>List1!$Q$7</c:f>
              <c:strCache>
                <c:ptCount val="1"/>
                <c:pt idx="0">
                  <c:v>II. i III. stup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List1!$O$8:$O$28</c:f>
              <c:strCache>
                <c:ptCount val="21"/>
                <c:pt idx="0">
                  <c:v>Netherlands</c:v>
                </c:pt>
                <c:pt idx="1">
                  <c:v>Czech Republic</c:v>
                </c:pt>
                <c:pt idx="2">
                  <c:v>Canada</c:v>
                </c:pt>
                <c:pt idx="3">
                  <c:v>United States</c:v>
                </c:pt>
                <c:pt idx="4">
                  <c:v>Slovak Republic</c:v>
                </c:pt>
                <c:pt idx="5">
                  <c:v>Israel</c:v>
                </c:pt>
                <c:pt idx="6">
                  <c:v>Ireland</c:v>
                </c:pt>
                <c:pt idx="7">
                  <c:v>United Kingdom</c:v>
                </c:pt>
                <c:pt idx="8">
                  <c:v>Denmark</c:v>
                </c:pt>
                <c:pt idx="9">
                  <c:v>Germany</c:v>
                </c:pt>
                <c:pt idx="10">
                  <c:v>Iceland</c:v>
                </c:pt>
                <c:pt idx="11">
                  <c:v>Switzerland</c:v>
                </c:pt>
                <c:pt idx="12">
                  <c:v>Norway</c:v>
                </c:pt>
                <c:pt idx="13">
                  <c:v>Belgium</c:v>
                </c:pt>
                <c:pt idx="14">
                  <c:v>Australia</c:v>
                </c:pt>
                <c:pt idx="15">
                  <c:v>Estonia</c:v>
                </c:pt>
                <c:pt idx="16">
                  <c:v>Poland</c:v>
                </c:pt>
                <c:pt idx="17">
                  <c:v>New Zealand</c:v>
                </c:pt>
                <c:pt idx="18">
                  <c:v>Sweden</c:v>
                </c:pt>
                <c:pt idx="19">
                  <c:v>Chile</c:v>
                </c:pt>
                <c:pt idx="20">
                  <c:v>Mexico</c:v>
                </c:pt>
              </c:strCache>
            </c:strRef>
          </c:cat>
          <c:val>
            <c:numRef>
              <c:f>List1!$Q$8:$Q$28</c:f>
              <c:numCache>
                <c:formatCode>General</c:formatCode>
                <c:ptCount val="21"/>
                <c:pt idx="0">
                  <c:v>68.177200805010116</c:v>
                </c:pt>
                <c:pt idx="1">
                  <c:v>45.698315955637611</c:v>
                </c:pt>
                <c:pt idx="2">
                  <c:v>43.848605643286582</c:v>
                </c:pt>
                <c:pt idx="3">
                  <c:v>44.17010820570745</c:v>
                </c:pt>
                <c:pt idx="4">
                  <c:v>36.723461405459176</c:v>
                </c:pt>
                <c:pt idx="5">
                  <c:v>57.961826086142985</c:v>
                </c:pt>
                <c:pt idx="6">
                  <c:v>43.684005307228858</c:v>
                </c:pt>
                <c:pt idx="7">
                  <c:v>40.159998728359618</c:v>
                </c:pt>
                <c:pt idx="8">
                  <c:v>47.284342323737498</c:v>
                </c:pt>
                <c:pt idx="9">
                  <c:v>21.122835672258024</c:v>
                </c:pt>
                <c:pt idx="10">
                  <c:v>68.939097086321382</c:v>
                </c:pt>
                <c:pt idx="11">
                  <c:v>31.336350826820109</c:v>
                </c:pt>
                <c:pt idx="12">
                  <c:v>20.605523654289726</c:v>
                </c:pt>
                <c:pt idx="13">
                  <c:v>18.480956440038504</c:v>
                </c:pt>
                <c:pt idx="14">
                  <c:v>50.125301247970135</c:v>
                </c:pt>
                <c:pt idx="15">
                  <c:v>29.651602549255202</c:v>
                </c:pt>
                <c:pt idx="16">
                  <c:v>29.644576820402445</c:v>
                </c:pt>
                <c:pt idx="17">
                  <c:v>15.157988086491397</c:v>
                </c:pt>
                <c:pt idx="18">
                  <c:v>21.547106424899109</c:v>
                </c:pt>
                <c:pt idx="19">
                  <c:v>45.932862955869695</c:v>
                </c:pt>
                <c:pt idx="20">
                  <c:v>27.33049905715303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C-4CAA-BAFD-425620828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006248"/>
        <c:axId val="251006640"/>
      </c:barChart>
      <c:catAx>
        <c:axId val="251006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06640"/>
        <c:crosses val="autoZero"/>
        <c:auto val="1"/>
        <c:lblAlgn val="ctr"/>
        <c:lblOffset val="100"/>
        <c:noMultiLvlLbl val="0"/>
      </c:catAx>
      <c:valAx>
        <c:axId val="2510066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00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0.40338</cdr:x>
      <cdr:y>0.07581</cdr:y>
    </cdr:from>
    <cdr:to>
      <cdr:x>0.657</cdr:x>
      <cdr:y>0.11292</cdr:y>
    </cdr:to>
    <cdr:sp macro="" textlink="">
      <cdr:nvSpPr>
        <cdr:cNvPr id="2" name="PoljeZBesedilom 1"/>
        <cdr:cNvSpPr txBox="1"/>
      </cdr:nvSpPr>
      <cdr:spPr>
        <a:xfrm xmlns:a="http://schemas.openxmlformats.org/drawingml/2006/main">
          <a:off x="1871383" y="480733"/>
          <a:ext cx="1176617" cy="235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100"/>
            <a:t>%</a:t>
          </a:r>
          <a:r>
            <a:rPr lang="sl-SI" sz="1100" baseline="0"/>
            <a:t>BDP</a:t>
          </a:r>
          <a:endParaRPr lang="sl-SI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E40E0-5264-42B4-B564-F8A781ED0AB1}" type="datetimeFigureOut">
              <a:rPr lang="sr-Latn-BA" smtClean="0"/>
              <a:t>28.12.2017.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09B4-A8AA-431E-BF31-3186489765A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38911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553" cy="466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201" y="0"/>
            <a:ext cx="3038553" cy="466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E09D-7007-46BB-B7E2-0E0BA8BC91BE}" type="datetimeFigureOut">
              <a:rPr lang="sr-Latn-BA" smtClean="0"/>
              <a:t>28.12.2017.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05" y="4473791"/>
            <a:ext cx="5607991" cy="36603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9"/>
            <a:ext cx="3038553" cy="46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201" y="8830319"/>
            <a:ext cx="3038553" cy="46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6BBFA-889A-40E2-8D10-7C58D2F73B4F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0342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BBFA-889A-40E2-8D10-7C58D2F73B4F}" type="slidenum">
              <a:rPr lang="sr-Latn-BA" smtClean="0"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1974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6BBFA-889A-40E2-8D10-7C58D2F73B4F}" type="slidenum">
              <a:rPr lang="sr-Latn-BA" smtClean="0"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072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DAAC-D41B-464C-B6DC-FB1C146ABA92}" type="datetimeFigureOut">
              <a:rPr lang="en-US" smtClean="0"/>
              <a:pPr/>
              <a:t>12/28/2017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1EF2-E4EF-4611-8DFF-CD633AB3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epf.ba" TargetMode="External"/><Relationship Id="rId2" Type="http://schemas.openxmlformats.org/officeDocument/2006/relationships/hyperlink" Target="http://www.epf.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f.ba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ffice@epf.b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85707"/>
            <a:ext cx="8305800" cy="1470025"/>
          </a:xfrm>
        </p:spPr>
        <p:txBody>
          <a:bodyPr>
            <a:normAutofit/>
          </a:bodyPr>
          <a:lstStyle/>
          <a:p>
            <a:r>
              <a:rPr lang="en-GB" sz="4000">
                <a:latin typeface="Cambria" pitchFamily="18" charset="0"/>
              </a:rPr>
              <a:t>Dobrovoljno penzijsko osiguranje</a:t>
            </a:r>
            <a:endParaRPr lang="en-US" sz="400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4238-F3E7-4B18-A6C4-F5FF4DA4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Latn-BA">
                <a:latin typeface="Cambria" panose="02040503050406030204" pitchFamily="18" charset="0"/>
              </a:rPr>
              <a:t>Primjer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59F0E6-2BF9-4EFC-98D8-CF2C735C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33230"/>
              </p:ext>
            </p:extLst>
          </p:nvPr>
        </p:nvGraphicFramePr>
        <p:xfrm>
          <a:off x="304800" y="1447800"/>
          <a:ext cx="8610600" cy="4213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252">
                  <a:extLst>
                    <a:ext uri="{9D8B030D-6E8A-4147-A177-3AD203B41FA5}">
                      <a16:colId xmlns:a16="http://schemas.microsoft.com/office/drawing/2014/main" val="3243508945"/>
                    </a:ext>
                  </a:extLst>
                </a:gridCol>
                <a:gridCol w="1282650">
                  <a:extLst>
                    <a:ext uri="{9D8B030D-6E8A-4147-A177-3AD203B41FA5}">
                      <a16:colId xmlns:a16="http://schemas.microsoft.com/office/drawing/2014/main" val="2767175969"/>
                    </a:ext>
                  </a:extLst>
                </a:gridCol>
                <a:gridCol w="1330729">
                  <a:extLst>
                    <a:ext uri="{9D8B030D-6E8A-4147-A177-3AD203B41FA5}">
                      <a16:colId xmlns:a16="http://schemas.microsoft.com/office/drawing/2014/main" val="3228804460"/>
                    </a:ext>
                  </a:extLst>
                </a:gridCol>
                <a:gridCol w="1174173">
                  <a:extLst>
                    <a:ext uri="{9D8B030D-6E8A-4147-A177-3AD203B41FA5}">
                      <a16:colId xmlns:a16="http://schemas.microsoft.com/office/drawing/2014/main" val="107307934"/>
                    </a:ext>
                  </a:extLst>
                </a:gridCol>
                <a:gridCol w="1238596">
                  <a:extLst>
                    <a:ext uri="{9D8B030D-6E8A-4147-A177-3AD203B41FA5}">
                      <a16:colId xmlns:a16="http://schemas.microsoft.com/office/drawing/2014/main" val="3123221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6057149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360255"/>
                    </a:ext>
                  </a:extLst>
                </a:gridCol>
              </a:tblGrid>
              <a:tr h="1836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BA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BA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sr-Latn-BA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remija poslodavca na račun u penzijski fond</a:t>
                      </a:r>
                      <a:endParaRPr lang="sl-SI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Trošak uplate poslodavca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Premija zaposlenog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mjesečno od 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BRUTO</a:t>
                      </a: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PLATE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Pripadajući doprinosi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sl-SI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Povrat poreza kroz poresku karticu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Efekat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kern="1200" baseline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kern="1200" baseline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neto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kern="1200" baseline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platu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kern="1200" baseline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zaposlenog</a:t>
                      </a:r>
                      <a:r>
                        <a:rPr lang="en-US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: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kern="1200" baseline="0">
                        <a:solidFill>
                          <a:schemeClr val="lt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baseline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Na penzijski račun mjesečno dobije: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57271"/>
                  </a:ext>
                </a:extLst>
              </a:tr>
              <a:tr h="753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KM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116,58 KM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 KM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10,00 KM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+1</a:t>
                      </a:r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KM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08187"/>
                  </a:ext>
                </a:extLst>
              </a:tr>
              <a:tr h="868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sl-SI" sz="18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KM</a:t>
                      </a:r>
                      <a:endParaRPr lang="sl-SI" sz="1800" b="0" i="0" u="none" strike="noStrike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58,29 KM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 KM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7,43</a:t>
                      </a: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KM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7,50 KM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10,07</a:t>
                      </a: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75 KM</a:t>
                      </a: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6736"/>
                  </a:ext>
                </a:extLst>
              </a:tr>
              <a:tr h="75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sl-SI" sz="18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KM</a:t>
                      </a:r>
                      <a:endParaRPr lang="sl-SI" sz="1800" b="0" i="0" u="none" strike="noStrike" kern="1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58,29 KM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sl-SI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 KM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14,85</a:t>
                      </a: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KM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10,00 KM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-25</a:t>
                      </a:r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,15</a:t>
                      </a: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KM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KM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4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3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AA77-F3F7-4BBD-BF92-464BFEFD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r-Latn-BA">
                <a:latin typeface="Cambria" panose="02040503050406030204" pitchFamily="18" charset="0"/>
              </a:rPr>
              <a:t>Primjer</a:t>
            </a:r>
            <a:r>
              <a:rPr lang="sr-Latn-BA"/>
              <a:t> </a:t>
            </a:r>
            <a:r>
              <a:rPr lang="sr-Latn-BA">
                <a:latin typeface="Cambria" panose="02040503050406030204" pitchFamily="18" charset="0"/>
              </a:rPr>
              <a:t>uplate u EPF</a:t>
            </a:r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D6455F-A99F-42BF-B215-BCA436351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861966"/>
              </p:ext>
            </p:extLst>
          </p:nvPr>
        </p:nvGraphicFramePr>
        <p:xfrm>
          <a:off x="304800" y="1676400"/>
          <a:ext cx="8534398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664">
                  <a:extLst>
                    <a:ext uri="{9D8B030D-6E8A-4147-A177-3AD203B41FA5}">
                      <a16:colId xmlns:a16="http://schemas.microsoft.com/office/drawing/2014/main" val="3952849726"/>
                    </a:ext>
                  </a:extLst>
                </a:gridCol>
                <a:gridCol w="1254664">
                  <a:extLst>
                    <a:ext uri="{9D8B030D-6E8A-4147-A177-3AD203B41FA5}">
                      <a16:colId xmlns:a16="http://schemas.microsoft.com/office/drawing/2014/main" val="1466366119"/>
                    </a:ext>
                  </a:extLst>
                </a:gridCol>
                <a:gridCol w="1150248">
                  <a:extLst>
                    <a:ext uri="{9D8B030D-6E8A-4147-A177-3AD203B41FA5}">
                      <a16:colId xmlns:a16="http://schemas.microsoft.com/office/drawing/2014/main" val="4285268983"/>
                    </a:ext>
                  </a:extLst>
                </a:gridCol>
                <a:gridCol w="1145017">
                  <a:extLst>
                    <a:ext uri="{9D8B030D-6E8A-4147-A177-3AD203B41FA5}">
                      <a16:colId xmlns:a16="http://schemas.microsoft.com/office/drawing/2014/main" val="2577197658"/>
                    </a:ext>
                  </a:extLst>
                </a:gridCol>
                <a:gridCol w="1129900">
                  <a:extLst>
                    <a:ext uri="{9D8B030D-6E8A-4147-A177-3AD203B41FA5}">
                      <a16:colId xmlns:a16="http://schemas.microsoft.com/office/drawing/2014/main" val="807188483"/>
                    </a:ext>
                  </a:extLst>
                </a:gridCol>
                <a:gridCol w="1237092">
                  <a:extLst>
                    <a:ext uri="{9D8B030D-6E8A-4147-A177-3AD203B41FA5}">
                      <a16:colId xmlns:a16="http://schemas.microsoft.com/office/drawing/2014/main" val="3293426540"/>
                    </a:ext>
                  </a:extLst>
                </a:gridCol>
                <a:gridCol w="1362813">
                  <a:extLst>
                    <a:ext uri="{9D8B030D-6E8A-4147-A177-3AD203B41FA5}">
                      <a16:colId xmlns:a16="http://schemas.microsoft.com/office/drawing/2014/main" val="3875548879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Premija poslodavca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na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ra</a:t>
                      </a:r>
                      <a:r>
                        <a:rPr lang="sr-Latn-BA" sz="1400"/>
                        <a:t>čun zaposlenog u KM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Trošak uplate poslodavca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Premija zaposlenog</a:t>
                      </a:r>
                      <a:r>
                        <a:rPr lang="en-US" sz="1400"/>
                        <a:t> od BRUTO plate</a:t>
                      </a:r>
                    </a:p>
                    <a:p>
                      <a:pPr algn="ctr"/>
                      <a:r>
                        <a:rPr lang="sr-Latn-BA" sz="1400"/>
                        <a:t> u KM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Doprinosi iz buto plate</a:t>
                      </a:r>
                      <a:endParaRPr lang="en-US" sz="1400"/>
                    </a:p>
                    <a:p>
                      <a:pPr algn="ctr"/>
                      <a:r>
                        <a:rPr lang="sr-Latn-BA" sz="1400"/>
                        <a:t>u KM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>
                          <a:solidFill>
                            <a:schemeClr val="bg1"/>
                          </a:solidFill>
                        </a:rPr>
                        <a:t>Povrat poreza zaposlenom na račun 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sr-Latn-BA" sz="1400">
                          <a:solidFill>
                            <a:schemeClr val="bg1"/>
                          </a:solidFill>
                        </a:rPr>
                        <a:t>u KM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Efekat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na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neto</a:t>
                      </a:r>
                      <a:r>
                        <a:rPr lang="en-US" sz="1400"/>
                        <a:t> pla</a:t>
                      </a:r>
                      <a:r>
                        <a:rPr lang="sr-Latn-BA" sz="1400"/>
                        <a:t>t</a:t>
                      </a:r>
                      <a:r>
                        <a:rPr lang="en-US" sz="1400"/>
                        <a:t>u </a:t>
                      </a:r>
                      <a:r>
                        <a:rPr lang="en-US" sz="1400" err="1"/>
                        <a:t>zaposlenog</a:t>
                      </a:r>
                      <a:r>
                        <a:rPr lang="en-US" sz="1400"/>
                        <a:t> </a:t>
                      </a:r>
                    </a:p>
                    <a:p>
                      <a:pPr algn="ctr"/>
                      <a:r>
                        <a:rPr lang="sr-Latn-BA" sz="1400"/>
                        <a:t>u KM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400"/>
                        <a:t>Na penzijski račun dobijate </a:t>
                      </a:r>
                      <a:endParaRPr lang="en-US" sz="1400"/>
                    </a:p>
                    <a:p>
                      <a:pPr algn="ctr"/>
                      <a:r>
                        <a:rPr lang="sr-Latn-BA" sz="1400"/>
                        <a:t>u KM</a:t>
                      </a:r>
                      <a:endParaRPr lang="en-US" sz="14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2488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sr-Latn-BA" sz="1600" b="1"/>
                        <a:t>40,00 </a:t>
                      </a:r>
                    </a:p>
                    <a:p>
                      <a:pPr algn="ctr"/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sr-Latn-BA" sz="1600" b="1"/>
                        <a:t>46,63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en-US" sz="1600" b="1"/>
                        <a:t>6</a:t>
                      </a:r>
                      <a:r>
                        <a:rPr lang="sr-Latn-BA" sz="1600" b="1"/>
                        <a:t>0,00</a:t>
                      </a:r>
                    </a:p>
                    <a:p>
                      <a:pPr algn="ctr"/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sr-Latn-BA" sz="1600" b="1"/>
                        <a:t>17,82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en-US" sz="1600" b="1"/>
                        <a:t>10,00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sr-Latn-BA" sz="1600" b="1"/>
                        <a:t>-</a:t>
                      </a:r>
                      <a:r>
                        <a:rPr lang="en-US" sz="1600" b="1"/>
                        <a:t>32,18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b="1"/>
                    </a:p>
                    <a:p>
                      <a:pPr algn="ctr"/>
                      <a:r>
                        <a:rPr lang="sr-Latn-BA" sz="1600" b="1"/>
                        <a:t>100,00</a:t>
                      </a:r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230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118930-9B38-4332-AEA8-0E4C53C47209}"/>
              </a:ext>
            </a:extLst>
          </p:cNvPr>
          <p:cNvSpPr txBox="1"/>
          <p:nvPr/>
        </p:nvSpPr>
        <p:spPr>
          <a:xfrm>
            <a:off x="204233" y="4286435"/>
            <a:ext cx="4610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b="1"/>
              <a:t>  Povratom poreza </a:t>
            </a:r>
            <a:r>
              <a:rPr lang="en-US" sz="1400" b="1"/>
              <a:t>putem</a:t>
            </a:r>
            <a:r>
              <a:rPr lang="sr-Latn-BA" sz="1400" b="1"/>
              <a:t> poresk</a:t>
            </a:r>
            <a:r>
              <a:rPr lang="en-US" sz="1400" b="1"/>
              <a:t>e</a:t>
            </a:r>
            <a:r>
              <a:rPr lang="sr-Latn-BA" sz="1400" b="1"/>
              <a:t> kartic</a:t>
            </a:r>
            <a:r>
              <a:rPr lang="en-US" sz="1400" b="1"/>
              <a:t>e</a:t>
            </a:r>
            <a:r>
              <a:rPr lang="sr-Latn-BA" sz="1400" b="1"/>
              <a:t>, umanjenje na </a:t>
            </a:r>
          </a:p>
          <a:p>
            <a:r>
              <a:rPr lang="sr-Latn-BA" sz="1400" b="1"/>
              <a:t>neto platu zaposlenog iznosi </a:t>
            </a:r>
            <a:r>
              <a:rPr lang="en-US" sz="1600" b="1"/>
              <a:t>3</a:t>
            </a:r>
            <a:r>
              <a:rPr lang="sr-Latn-BA" sz="1600" b="1"/>
              <a:t>2</a:t>
            </a:r>
            <a:r>
              <a:rPr lang="en-US" sz="1600" b="1"/>
              <a:t>,</a:t>
            </a:r>
            <a:r>
              <a:rPr lang="sr-Latn-BA" sz="1600" b="1"/>
              <a:t>18</a:t>
            </a:r>
            <a:r>
              <a:rPr lang="sr-Latn-BA" sz="1400" b="1"/>
              <a:t> KM.</a:t>
            </a:r>
          </a:p>
          <a:p>
            <a:endParaRPr lang="sr-Latn-BA" sz="1400" b="1"/>
          </a:p>
          <a:p>
            <a:r>
              <a:rPr lang="sr-Latn-BA" sz="1400" b="1"/>
              <a:t>  Uplatom poslodavca i sufinansiranjem zaposlenog, sa pripadajućim doprinosima</a:t>
            </a:r>
            <a:r>
              <a:rPr lang="en-US" sz="1400" b="1"/>
              <a:t>,</a:t>
            </a:r>
            <a:r>
              <a:rPr lang="sr-Latn-BA" sz="1400" b="1"/>
              <a:t> na račun u penzijskom fondu član dobija iznos od </a:t>
            </a:r>
            <a:r>
              <a:rPr lang="sr-Latn-BA" sz="1600" b="1"/>
              <a:t>100,00 </a:t>
            </a:r>
            <a:r>
              <a:rPr lang="sr-Latn-BA" sz="1400" b="1"/>
              <a:t>KM   </a:t>
            </a:r>
            <a:endParaRPr lang="en-US" sz="1400" b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E65195-CEE2-4CDD-8074-65460B46275E}"/>
              </a:ext>
            </a:extLst>
          </p:cNvPr>
          <p:cNvSpPr/>
          <p:nvPr/>
        </p:nvSpPr>
        <p:spPr>
          <a:xfrm>
            <a:off x="96221" y="4286435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9F1351-D680-41C8-BB10-BF52CB33BAFE}"/>
              </a:ext>
            </a:extLst>
          </p:cNvPr>
          <p:cNvSpPr/>
          <p:nvPr/>
        </p:nvSpPr>
        <p:spPr>
          <a:xfrm>
            <a:off x="96221" y="497948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9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851B8-1F06-4187-88EB-DBBF9742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sr-Latn-RS" sz="2800">
                <a:latin typeface="Cambria" panose="02040503050406030204" pitchFamily="18" charset="0"/>
              </a:rPr>
              <a:t>Zaposleni sufinansira mjesečnu premiju u visini od 60 KM  od svoje BRUTO plate. </a:t>
            </a:r>
            <a:br>
              <a:rPr lang="en-US" sz="2800">
                <a:latin typeface="Cambria" panose="02040503050406030204" pitchFamily="18" charset="0"/>
              </a:rPr>
            </a:br>
            <a:endParaRPr lang="en-US" sz="2800">
              <a:latin typeface="Cambria" panose="02040503050406030204" pitchFamily="18" charset="0"/>
            </a:endParaRPr>
          </a:p>
        </p:txBody>
      </p:sp>
      <p:graphicFrame>
        <p:nvGraphicFramePr>
          <p:cNvPr id="11" name="Označba mesta vsebine 10">
            <a:extLst>
              <a:ext uri="{FF2B5EF4-FFF2-40B4-BE49-F238E27FC236}">
                <a16:creationId xmlns:a16="http://schemas.microsoft.com/office/drawing/2014/main" id="{BAEFACCA-79FC-4CD5-80A4-9E8F78D96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902226"/>
              </p:ext>
            </p:extLst>
          </p:nvPr>
        </p:nvGraphicFramePr>
        <p:xfrm>
          <a:off x="533400" y="1339798"/>
          <a:ext cx="8458200" cy="1789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8811714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865848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690582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39461579"/>
                    </a:ext>
                  </a:extLst>
                </a:gridCol>
                <a:gridCol w="1242661">
                  <a:extLst>
                    <a:ext uri="{9D8B030D-6E8A-4147-A177-3AD203B41FA5}">
                      <a16:colId xmlns:a16="http://schemas.microsoft.com/office/drawing/2014/main" val="1366604190"/>
                    </a:ext>
                  </a:extLst>
                </a:gridCol>
                <a:gridCol w="1195740">
                  <a:extLst>
                    <a:ext uri="{9D8B030D-6E8A-4147-A177-3AD203B41FA5}">
                      <a16:colId xmlns:a16="http://schemas.microsoft.com/office/drawing/2014/main" val="29679403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834876225"/>
                    </a:ext>
                  </a:extLst>
                </a:gridCol>
              </a:tblGrid>
              <a:tr h="140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Mjesečna premija poslodavac 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Trošak uplate poslodavca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>
                          <a:effectLst/>
                        </a:rPr>
                        <a:t>Mjesečna premija zaposleni 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solidFill>
                            <a:schemeClr val="bg1"/>
                          </a:solidFill>
                          <a:effectLst/>
                        </a:rPr>
                        <a:t>Doprinosi iz bruto plate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err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Povrat</a:t>
                      </a: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poreza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err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čun zaposlenog preko poreske kartice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Efekat na neto platu zaposlenog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>
                          <a:effectLst/>
                        </a:rPr>
                        <a:t>Ukupna mjesečna premija na računu zaposlenog 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3584639379"/>
                  </a:ext>
                </a:extLst>
              </a:tr>
              <a:tr h="383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,00</a:t>
                      </a: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</a:rPr>
                        <a:t>46,63</a:t>
                      </a: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60,00 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</a:rPr>
                        <a:t>17,82</a:t>
                      </a: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</a:rPr>
                        <a:t> 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,00 </a:t>
                      </a:r>
                      <a:r>
                        <a:rPr lang="sr-Latn-RS" sz="1800" b="1">
                          <a:solidFill>
                            <a:schemeClr val="tx1"/>
                          </a:solidFill>
                          <a:effectLst/>
                        </a:rPr>
                        <a:t>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-32,18 KM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7780" marB="177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100,00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KM</a:t>
                      </a:r>
                    </a:p>
                  </a:txBody>
                  <a:tcPr marL="68580" marR="68580" marT="17780" marB="177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39711"/>
                  </a:ext>
                </a:extLst>
              </a:tr>
            </a:tbl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B88A65DB-A06E-4B3F-A025-E9012D068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675" y="-19706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Zaposleni sufinansira mjesečnu premiju u visini od 30 KM  od svoje NETO plate. </a:t>
            </a: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5D67ADE-20D7-4560-B838-01C1E22E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97861"/>
              </p:ext>
            </p:extLst>
          </p:nvPr>
        </p:nvGraphicFramePr>
        <p:xfrm>
          <a:off x="533400" y="3352800"/>
          <a:ext cx="8458200" cy="2035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133">
                  <a:extLst>
                    <a:ext uri="{9D8B030D-6E8A-4147-A177-3AD203B41FA5}">
                      <a16:colId xmlns:a16="http://schemas.microsoft.com/office/drawing/2014/main" val="3849746092"/>
                    </a:ext>
                  </a:extLst>
                </a:gridCol>
                <a:gridCol w="1448614">
                  <a:extLst>
                    <a:ext uri="{9D8B030D-6E8A-4147-A177-3AD203B41FA5}">
                      <a16:colId xmlns:a16="http://schemas.microsoft.com/office/drawing/2014/main" val="2116735874"/>
                    </a:ext>
                  </a:extLst>
                </a:gridCol>
                <a:gridCol w="1808211">
                  <a:extLst>
                    <a:ext uri="{9D8B030D-6E8A-4147-A177-3AD203B41FA5}">
                      <a16:colId xmlns:a16="http://schemas.microsoft.com/office/drawing/2014/main" val="2035435824"/>
                    </a:ext>
                  </a:extLst>
                </a:gridCol>
                <a:gridCol w="1922395">
                  <a:extLst>
                    <a:ext uri="{9D8B030D-6E8A-4147-A177-3AD203B41FA5}">
                      <a16:colId xmlns:a16="http://schemas.microsoft.com/office/drawing/2014/main" val="971088162"/>
                    </a:ext>
                  </a:extLst>
                </a:gridCol>
                <a:gridCol w="1942847">
                  <a:extLst>
                    <a:ext uri="{9D8B030D-6E8A-4147-A177-3AD203B41FA5}">
                      <a16:colId xmlns:a16="http://schemas.microsoft.com/office/drawing/2014/main" val="1505192977"/>
                    </a:ext>
                  </a:extLst>
                </a:gridCol>
              </a:tblGrid>
              <a:tr h="942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Period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</a:rPr>
                        <a:t>š</a:t>
                      </a:r>
                      <a:r>
                        <a:rPr lang="sr-Latn-RS" sz="1400">
                          <a:effectLst/>
                        </a:rPr>
                        <a:t>tednje u god.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Premija 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u KM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Sredstva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u KM</a:t>
                      </a:r>
                      <a:endParaRPr lang="en-US" sz="1400">
                        <a:effectLst/>
                        <a:latin typeface="Footlight MT Light" panose="0204060206030A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Programirana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isplata (10 g.)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u KM</a:t>
                      </a:r>
                      <a:endParaRPr lang="en-US" sz="1400">
                        <a:effectLst/>
                        <a:latin typeface="Footlight MT Light" panose="0204060206030A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Programirana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isplata (20 g.)</a:t>
                      </a:r>
                      <a:endParaRPr lang="en-US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u KM</a:t>
                      </a:r>
                      <a:endParaRPr lang="en-US" sz="1400">
                        <a:effectLst/>
                        <a:latin typeface="Footlight MT Light" panose="0204060206030A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552020"/>
                  </a:ext>
                </a:extLst>
              </a:tr>
              <a:tr h="27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13.679,85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114,00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57,00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712534"/>
                  </a:ext>
                </a:extLst>
              </a:tr>
              <a:tr h="27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32.063,29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267,19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133,60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643079"/>
                  </a:ext>
                </a:extLst>
              </a:tr>
              <a:tr h="27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56.768,61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473,07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236,54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718193"/>
                  </a:ext>
                </a:extLst>
              </a:tr>
              <a:tr h="273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89.969,41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749,75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BA" sz="14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374,87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001415"/>
                  </a:ext>
                </a:extLst>
              </a:tr>
            </a:tbl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9A5FFFD9-A123-4F10-B3B0-A3A664E8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259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657433-9EAF-46B4-B512-F6D36BAD23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3400" y="5501735"/>
          <a:ext cx="4724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143594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err="1"/>
                        <a:t>Napomena</a:t>
                      </a:r>
                      <a:r>
                        <a:rPr lang="sr-Latn-BA" sz="1400"/>
                        <a:t>: </a:t>
                      </a:r>
                      <a:r>
                        <a:rPr lang="sr-Latn-BA" sz="1400" err="1"/>
                        <a:t>Izračuni</a:t>
                      </a:r>
                      <a:r>
                        <a:rPr lang="sr-Latn-BA" sz="1400"/>
                        <a:t> su informativnog karaktera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2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58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C7B2BC-9404-4C16-944D-A75C6C6A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Koliko godina se uplaćuje doprinos u dobrovoljni penzijski fond;</a:t>
            </a:r>
          </a:p>
          <a:p>
            <a:pPr marL="514350" indent="-514350">
              <a:buFont typeface="+mj-lt"/>
              <a:buAutoNum type="arabicPeriod"/>
            </a:pPr>
            <a:endParaRPr lang="sr-Latn-BA" sz="280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Koliki iznos se mjesečno uplaćuje;</a:t>
            </a:r>
          </a:p>
          <a:p>
            <a:pPr marL="514350" indent="-514350">
              <a:buFont typeface="+mj-lt"/>
              <a:buAutoNum type="arabicPeriod"/>
            </a:pPr>
            <a:endParaRPr lang="sr-Latn-BA" sz="280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Koliki prinos ostvaruje dobrovoljni penzijski fond.</a:t>
            </a:r>
          </a:p>
          <a:p>
            <a:pPr marL="0" indent="0">
              <a:buNone/>
            </a:pPr>
            <a:endParaRPr lang="sr-Latn-BA" sz="2800">
              <a:latin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A47D9E-AABF-4E55-968C-FC1F7564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Latn-BA">
                <a:latin typeface="Cambria" panose="02040503050406030204" pitchFamily="18" charset="0"/>
              </a:rPr>
              <a:t>Akumulirana suma zavisi od: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279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C7B2BC-9404-4C16-944D-A75C6C6A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Iznosa akumulirane sume;</a:t>
            </a:r>
          </a:p>
          <a:p>
            <a:pPr marL="514350" indent="-514350">
              <a:buFont typeface="+mj-lt"/>
              <a:buAutoNum type="arabicPeriod"/>
            </a:pPr>
            <a:endParaRPr lang="sr-Latn-BA" sz="280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Starosne dobi prilikom penzionisanja;</a:t>
            </a:r>
          </a:p>
          <a:p>
            <a:pPr marL="514350" indent="-514350">
              <a:buFont typeface="+mj-lt"/>
              <a:buAutoNum type="arabicPeriod"/>
            </a:pPr>
            <a:endParaRPr lang="sr-Latn-BA" sz="2800"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BA" sz="2800">
                <a:latin typeface="Cambria" panose="02040503050406030204" pitchFamily="18" charset="0"/>
              </a:rPr>
              <a:t>Oblik</a:t>
            </a:r>
            <a:r>
              <a:rPr lang="en-GB" sz="2800">
                <a:latin typeface="Cambria" panose="02040503050406030204" pitchFamily="18" charset="0"/>
              </a:rPr>
              <a:t>a</a:t>
            </a:r>
            <a:r>
              <a:rPr lang="sr-Latn-BA" sz="2800">
                <a:latin typeface="Cambria" panose="02040503050406030204" pitchFamily="18" charset="0"/>
              </a:rPr>
              <a:t> programirane isplate.</a:t>
            </a:r>
            <a:endParaRPr lang="en-US" sz="2800">
              <a:latin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A47D9E-AABF-4E55-968C-FC1F7564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4686300" cy="1143000"/>
          </a:xfrm>
        </p:spPr>
        <p:txBody>
          <a:bodyPr>
            <a:normAutofit/>
          </a:bodyPr>
          <a:lstStyle/>
          <a:p>
            <a:r>
              <a:rPr lang="sr-Latn-BA">
                <a:latin typeface="Cambria" panose="02040503050406030204" pitchFamily="18" charset="0"/>
              </a:rPr>
              <a:t>Penzija zavisi od: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3119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07DD5-0E1A-41CE-9D34-B4BA1E1DE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r="305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33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3F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308AAC-A234-442F-AAF2-9EFA50D0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BA" sz="4100">
                <a:latin typeface="Cambria" panose="02040503050406030204" pitchFamily="18" charset="0"/>
              </a:rPr>
              <a:t>Pravo raspolaganja novcem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C4FC-7FDC-4B25-B8C5-60C98E79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667000"/>
            <a:ext cx="4939867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altLang="sl-SI" sz="1700">
                <a:latin typeface="Cambria" panose="02040503050406030204" pitchFamily="18" charset="0"/>
              </a:rPr>
              <a:t>Sa napunjenih 58 godina života.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altLang="sl-SI" sz="1700">
              <a:latin typeface="Cambria" panose="02040503050406030204" pitchFamily="18" charset="0"/>
            </a:endParaRPr>
          </a:p>
          <a:p>
            <a:pPr>
              <a:buClr>
                <a:srgbClr val="800080"/>
              </a:buClr>
              <a:buFont typeface="Wingdings" panose="05000000000000000000" pitchFamily="2" charset="2"/>
              <a:buChar char="ü"/>
            </a:pPr>
            <a:r>
              <a:rPr lang="sl-SI" altLang="sl-SI" sz="1700">
                <a:latin typeface="Cambria" panose="02040503050406030204" pitchFamily="18" charset="0"/>
              </a:rPr>
              <a:t>Sa napunjenih 53 godine života i najmanje 5 godina akumuliranja.</a:t>
            </a:r>
          </a:p>
          <a:p>
            <a:pPr>
              <a:buClr>
                <a:srgbClr val="800080"/>
              </a:buClr>
              <a:buFont typeface="Wingdings" panose="05000000000000000000" pitchFamily="2" charset="2"/>
              <a:buChar char="ü"/>
            </a:pPr>
            <a:endParaRPr lang="sl-SI" altLang="sl-SI" sz="1700">
              <a:latin typeface="Cambria" panose="02040503050406030204" pitchFamily="18" charset="0"/>
            </a:endParaRPr>
          </a:p>
          <a:p>
            <a:pPr>
              <a:buClr>
                <a:srgbClr val="800080"/>
              </a:buClr>
              <a:buFont typeface="Wingdings" panose="05000000000000000000" pitchFamily="2" charset="2"/>
              <a:buChar char="ü"/>
            </a:pPr>
            <a:r>
              <a:rPr lang="sl-SI" altLang="sl-SI" sz="1700">
                <a:latin typeface="Cambria" panose="02040503050406030204" pitchFamily="18" charset="0"/>
              </a:rPr>
              <a:t>Povlačenje novca mora da počne sa napunjenih 70 godina života.</a:t>
            </a:r>
            <a:endParaRPr lang="en-GB" altLang="sl-SI" sz="1700">
              <a:latin typeface="Cambria" panose="02040503050406030204" pitchFamily="18" charset="0"/>
            </a:endParaRPr>
          </a:p>
          <a:p>
            <a:pPr>
              <a:buClr>
                <a:srgbClr val="800080"/>
              </a:buClr>
              <a:buFont typeface="Wingdings" panose="05000000000000000000" pitchFamily="2" charset="2"/>
              <a:buChar char="ü"/>
            </a:pPr>
            <a:endParaRPr lang="en-GB" altLang="sl-SI" sz="1700">
              <a:latin typeface="Cambria" panose="02040503050406030204" pitchFamily="18" charset="0"/>
            </a:endParaRPr>
          </a:p>
          <a:p>
            <a:pPr>
              <a:buClr>
                <a:srgbClr val="800080"/>
              </a:buClr>
              <a:buFont typeface="Wingdings" panose="05000000000000000000" pitchFamily="2" charset="2"/>
              <a:buChar char="ü"/>
            </a:pPr>
            <a:endParaRPr lang="en-GB" altLang="sl-SI" sz="1700">
              <a:latin typeface="Cambria" panose="02040503050406030204" pitchFamily="18" charset="0"/>
            </a:endParaRPr>
          </a:p>
          <a:p>
            <a:pPr marL="0" indent="0">
              <a:buClr>
                <a:srgbClr val="800080"/>
              </a:buClr>
              <a:buNone/>
            </a:pPr>
            <a:r>
              <a:rPr lang="sl-SI" altLang="sl-SI" sz="1800" b="1">
                <a:latin typeface="Cambria" panose="02040503050406030204" pitchFamily="18" charset="0"/>
              </a:rPr>
              <a:t>Ukoliko član fonda </a:t>
            </a:r>
            <a:r>
              <a:rPr lang="en-GB" altLang="sl-SI" sz="1800" b="1">
                <a:latin typeface="Cambria" panose="02040503050406030204" pitchFamily="18" charset="0"/>
              </a:rPr>
              <a:t>premine</a:t>
            </a:r>
            <a:r>
              <a:rPr lang="sl-SI" altLang="sl-SI" sz="1800" b="1">
                <a:latin typeface="Cambria" panose="02040503050406030204" pitchFamily="18" charset="0"/>
              </a:rPr>
              <a:t> – akumulirani iznos se </a:t>
            </a:r>
            <a:r>
              <a:rPr lang="sl-SI" altLang="sl-SI" sz="1800" b="1" u="sng">
                <a:latin typeface="Cambria" panose="02040503050406030204" pitchFamily="18" charset="0"/>
              </a:rPr>
              <a:t>nasljeđuje</a:t>
            </a:r>
            <a:r>
              <a:rPr lang="en-GB" altLang="sl-SI" sz="1800" b="1" u="sng">
                <a:latin typeface="Cambria" panose="02040503050406030204" pitchFamily="18" charset="0"/>
              </a:rPr>
              <a:t>.</a:t>
            </a:r>
            <a:endParaRPr lang="sl-SI" altLang="sl-SI" sz="1800" b="1">
              <a:latin typeface="Cambria" panose="02040503050406030204" pitchFamily="18" charset="0"/>
            </a:endParaRPr>
          </a:p>
          <a:p>
            <a:pPr marL="0" indent="0">
              <a:buClr>
                <a:srgbClr val="800080"/>
              </a:buClr>
              <a:buNone/>
            </a:pPr>
            <a:endParaRPr lang="en-GB" altLang="sl-SI" sz="1700">
              <a:latin typeface="Cambria" panose="02040503050406030204" pitchFamily="18" charset="0"/>
            </a:endParaRPr>
          </a:p>
          <a:p>
            <a:pPr marL="0" indent="0">
              <a:buClr>
                <a:srgbClr val="800080"/>
              </a:buClr>
              <a:buNone/>
            </a:pPr>
            <a:endParaRPr lang="sl-SI" altLang="sl-SI" sz="17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8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4ED2-0275-486E-9EE7-E10C487B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rmAutofit/>
          </a:bodyPr>
          <a:lstStyle/>
          <a:p>
            <a:r>
              <a:rPr lang="sr-Latn-BA">
                <a:latin typeface="Cambria" panose="02040503050406030204" pitchFamily="18" charset="0"/>
              </a:rPr>
              <a:t>Sklapanje ugovora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38C46-4CE3-49CA-ACE2-6D63F82C021B}"/>
              </a:ext>
            </a:extLst>
          </p:cNvPr>
          <p:cNvSpPr txBox="1">
            <a:spLocks noChangeArrowheads="1"/>
          </p:cNvSpPr>
          <p:nvPr/>
        </p:nvSpPr>
        <p:spPr>
          <a:xfrm>
            <a:off x="189155" y="1905000"/>
            <a:ext cx="8534400" cy="289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1A226C"/>
              </a:buClr>
              <a:buNone/>
            </a:pPr>
            <a:r>
              <a:rPr lang="sl-SI" altLang="sl-SI" sz="2200">
                <a:latin typeface="Cambria" panose="02040503050406030204" pitchFamily="18" charset="0"/>
              </a:rPr>
              <a:t>1.	Priprema dokumentacije</a:t>
            </a:r>
            <a:r>
              <a:rPr lang="en-GB" altLang="sl-SI" sz="2200">
                <a:latin typeface="Cambria" panose="02040503050406030204" pitchFamily="18" charset="0"/>
              </a:rPr>
              <a:t>.</a:t>
            </a:r>
            <a:r>
              <a:rPr lang="sl-SI" altLang="sl-SI" sz="2200">
                <a:latin typeface="Cambria" panose="02040503050406030204" pitchFamily="18" charset="0"/>
              </a:rPr>
              <a:t> </a:t>
            </a:r>
          </a:p>
          <a:p>
            <a:pPr marL="457200" lvl="1" indent="0">
              <a:buClr>
                <a:srgbClr val="1A226C"/>
              </a:buClr>
              <a:buNone/>
            </a:pPr>
            <a:r>
              <a:rPr lang="sl-SI" sz="2200">
                <a:latin typeface="Cambria" panose="02040503050406030204" pitchFamily="18" charset="0"/>
              </a:rPr>
              <a:t>2.	Prezentacija za zaposlene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 sz="2200">
              <a:latin typeface="Cambria" panose="02040503050406030204" pitchFamily="18" charset="0"/>
            </a:endParaRPr>
          </a:p>
          <a:p>
            <a:pPr marL="457200" lvl="1" indent="0">
              <a:buClr>
                <a:srgbClr val="1A226C"/>
              </a:buClr>
              <a:buNone/>
            </a:pPr>
            <a:r>
              <a:rPr lang="sl-SI" sz="2200">
                <a:latin typeface="Cambria" panose="02040503050406030204" pitchFamily="18" charset="0"/>
              </a:rPr>
              <a:t>3.	Prijem podataka o zaposlenima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 sz="2200">
              <a:latin typeface="Cambria" panose="02040503050406030204" pitchFamily="18" charset="0"/>
            </a:endParaRPr>
          </a:p>
          <a:p>
            <a:pPr marL="457200" lvl="1" indent="0">
              <a:buClr>
                <a:srgbClr val="1A226C"/>
              </a:buClr>
              <a:buNone/>
            </a:pPr>
            <a:r>
              <a:rPr lang="sl-SI" sz="2200">
                <a:latin typeface="Cambria" panose="02040503050406030204" pitchFamily="18" charset="0"/>
              </a:rPr>
              <a:t>4.	Slanje obavještenja članovima u vezi sa uklučenjem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 sz="2200">
              <a:latin typeface="Cambria" panose="02040503050406030204" pitchFamily="18" charset="0"/>
            </a:endParaRPr>
          </a:p>
          <a:p>
            <a:pPr marL="457200" lvl="1" indent="0">
              <a:buClr>
                <a:srgbClr val="1A226C"/>
              </a:buClr>
              <a:buNone/>
            </a:pPr>
            <a:r>
              <a:rPr lang="sl-SI" sz="2200">
                <a:latin typeface="Cambria" panose="02040503050406030204" pitchFamily="18" charset="0"/>
              </a:rPr>
              <a:t>5.	Plaćanje prve premije i početak osiguranja/štednje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>
              <a:latin typeface="Cambria" panose="02040503050406030204" pitchFamily="18" charset="0"/>
            </a:endParaRPr>
          </a:p>
        </p:txBody>
      </p:sp>
      <p:pic>
        <p:nvPicPr>
          <p:cNvPr id="6" name="Slika 1">
            <a:extLst>
              <a:ext uri="{FF2B5EF4-FFF2-40B4-BE49-F238E27FC236}">
                <a16:creationId xmlns:a16="http://schemas.microsoft.com/office/drawing/2014/main" id="{229BA219-7D22-42CA-83BB-502F1ED2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95800"/>
            <a:ext cx="3084755" cy="209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08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F22E-8D75-4BEC-A1BD-E0E451CB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r-Latn-BA">
                <a:latin typeface="Cambria" panose="02040503050406030204" pitchFamily="18" charset="0"/>
              </a:rPr>
              <a:t> Početak osiguranja</a:t>
            </a:r>
            <a:endParaRPr lang="sr-Latn-B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CFFE1-3A15-49DE-9EB1-CF786D48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>
                <a:latin typeface="Cambria" panose="02040503050406030204" pitchFamily="18" charset="0"/>
              </a:rPr>
              <a:t>Plaćanje prve premije i </a:t>
            </a:r>
          </a:p>
          <a:p>
            <a:pPr marL="0" indent="0">
              <a:buNone/>
            </a:pPr>
            <a:r>
              <a:rPr lang="sl-SI" sz="2400">
                <a:latin typeface="Cambria" panose="02040503050406030204" pitchFamily="18" charset="0"/>
              </a:rPr>
              <a:t>početak osiguranja/štednje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4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l-SI" sz="24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l-SI" sz="240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>
                <a:latin typeface="Cambria" panose="02040503050406030204" pitchFamily="18" charset="0"/>
              </a:rPr>
              <a:t>Prijem godišnjih obavještenja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 sz="220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>
                <a:latin typeface="Cambria" panose="02040503050406030204" pitchFamily="18" charset="0"/>
              </a:rPr>
              <a:t>Mogućnost uvida u stanje penzijskih računa (e-račun)</a:t>
            </a:r>
            <a:r>
              <a:rPr lang="en-GB" sz="2200">
                <a:latin typeface="Cambria" panose="02040503050406030204" pitchFamily="18" charset="0"/>
              </a:rPr>
              <a:t>.</a:t>
            </a:r>
            <a:endParaRPr lang="sl-SI" sz="220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200">
                <a:latin typeface="Cambria" panose="02040503050406030204" pitchFamily="18" charset="0"/>
              </a:rPr>
              <a:t>Informativne kalkulacije na WEB stranici </a:t>
            </a:r>
            <a:r>
              <a:rPr lang="sl-SI" sz="2200">
                <a:latin typeface="Cambria" panose="02040503050406030204" pitchFamily="18" charset="0"/>
                <a:hlinkClick r:id="rId2"/>
              </a:rPr>
              <a:t>www.epf.ba</a:t>
            </a:r>
            <a:r>
              <a:rPr lang="sl-SI" sz="2200">
                <a:latin typeface="Cambria" panose="0204050305040603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200">
                <a:latin typeface="Cambria" panose="02040503050406030204" pitchFamily="18" charset="0"/>
              </a:rPr>
              <a:t>Dodatne informacije na </a:t>
            </a:r>
            <a:r>
              <a:rPr lang="sl-SI" sz="2200">
                <a:latin typeface="Cambria" panose="02040503050406030204" pitchFamily="18" charset="0"/>
                <a:hlinkClick r:id="rId2"/>
              </a:rPr>
              <a:t>www.epf.ba</a:t>
            </a:r>
            <a:r>
              <a:rPr lang="sl-SI" sz="2200">
                <a:latin typeface="Cambria" panose="02040503050406030204" pitchFamily="18" charset="0"/>
              </a:rPr>
              <a:t> i </a:t>
            </a:r>
            <a:r>
              <a:rPr lang="sl-SI" sz="2200">
                <a:latin typeface="Cambria" panose="02040503050406030204" pitchFamily="18" charset="0"/>
                <a:hlinkClick r:id="rId3"/>
              </a:rPr>
              <a:t>office@epf.ba</a:t>
            </a:r>
            <a:r>
              <a:rPr lang="en-GB" sz="2200">
                <a:latin typeface="Cambria" panose="02040503050406030204" pitchFamily="18" charset="0"/>
              </a:rPr>
              <a:t> </a:t>
            </a:r>
            <a:endParaRPr lang="sl-SI" sz="22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Latn-BA"/>
          </a:p>
        </p:txBody>
      </p:sp>
      <p:pic>
        <p:nvPicPr>
          <p:cNvPr id="10" name="Picture 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0396055-1D7E-4CD3-91F7-8560D482F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200400" cy="1887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68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10C91-74A1-4BE0-9141-F069B5137173}"/>
              </a:ext>
            </a:extLst>
          </p:cNvPr>
          <p:cNvSpPr/>
          <p:nvPr/>
        </p:nvSpPr>
        <p:spPr>
          <a:xfrm>
            <a:off x="152400" y="5592763"/>
            <a:ext cx="3429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D16F-AC3F-4DAB-BEED-8CBA0D57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1524"/>
            <a:ext cx="5781675" cy="195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48318A-041C-4C2B-9770-30705FF6FA78}"/>
              </a:ext>
            </a:extLst>
          </p:cNvPr>
          <p:cNvSpPr/>
          <p:nvPr/>
        </p:nvSpPr>
        <p:spPr>
          <a:xfrm>
            <a:off x="1916137" y="3733800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sr-Latn-BA" sz="200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sr-Latn-BA" sz="200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r-Latn-BA" sz="20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www.epf.ba</a:t>
            </a:r>
            <a:endParaRPr lang="sr-Latn-BA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r-Latn-BA" sz="20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Mail: office@epf.ba</a:t>
            </a:r>
            <a:endParaRPr lang="sr-Latn-BA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r-Latn-BA" sz="200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Besplatan info tel: 080050110 </a:t>
            </a:r>
          </a:p>
          <a:p>
            <a:pPr algn="ctr">
              <a:spcAft>
                <a:spcPts val="0"/>
              </a:spcAft>
            </a:pPr>
            <a:r>
              <a:rPr lang="sr-Latn-BA" sz="200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Fax: +387(0)51 492-825</a:t>
            </a:r>
          </a:p>
          <a:p>
            <a:pPr algn="ctr">
              <a:spcAft>
                <a:spcPts val="0"/>
              </a:spcAft>
            </a:pPr>
            <a:r>
              <a:rPr lang="sr-Latn-BA" sz="200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Tel: +387(0)51 492 824</a:t>
            </a:r>
            <a:endParaRPr lang="sr-Latn-BA" sz="20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246BBE-6B31-4569-8B31-7DCAA69C6677}"/>
              </a:ext>
            </a:extLst>
          </p:cNvPr>
          <p:cNvSpPr txBox="1">
            <a:spLocks/>
          </p:cNvSpPr>
          <p:nvPr/>
        </p:nvSpPr>
        <p:spPr>
          <a:xfrm>
            <a:off x="3200400" y="3581400"/>
            <a:ext cx="3657600" cy="67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BA" b="1">
                <a:latin typeface="Cambria" panose="02040503050406030204" pitchFamily="18" charset="0"/>
              </a:rPr>
              <a:t>Hvala </a:t>
            </a:r>
            <a:r>
              <a:rPr lang="en-GB" b="1">
                <a:latin typeface="Cambria" panose="02040503050406030204" pitchFamily="18" charset="0"/>
              </a:rPr>
              <a:t>na</a:t>
            </a:r>
            <a:r>
              <a:rPr lang="sr-Latn-BA" b="1">
                <a:latin typeface="Cambria" panose="02040503050406030204" pitchFamily="18" charset="0"/>
              </a:rPr>
              <a:t> pažnj</a:t>
            </a:r>
            <a:r>
              <a:rPr lang="en-GB" b="1">
                <a:latin typeface="Cambria" panose="02040503050406030204" pitchFamily="18" charset="0"/>
              </a:rPr>
              <a:t>i</a:t>
            </a:r>
            <a:r>
              <a:rPr lang="sr-Latn-BA" b="1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74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04281A2C-7F1C-4E1D-970E-182C1B64C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9816"/>
            <a:ext cx="8991599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sr-Latn-BA" altLang="sl-SI" sz="4000">
                <a:latin typeface="Cambria" panose="02040503050406030204" pitchFamily="18" charset="0"/>
              </a:rPr>
              <a:t>Struktura portfelja dobrovoljnog penzijskog fonda</a:t>
            </a:r>
            <a:endParaRPr lang="en-US" altLang="sl-SI" sz="4000">
              <a:latin typeface="Cambria" panose="02040503050406030204" pitchFamily="18" charset="0"/>
            </a:endParaRP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6416595E-A8FC-4C1C-BA3B-D0CE27B8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29" y="1757576"/>
            <a:ext cx="6934200" cy="441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1FEB77DE-5E07-4385-ACC9-F530819E1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837" y="1805669"/>
            <a:ext cx="8229600" cy="43134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7" name="Object 1029">
            <a:extLst>
              <a:ext uri="{FF2B5EF4-FFF2-40B4-BE49-F238E27FC236}">
                <a16:creationId xmlns:a16="http://schemas.microsoft.com/office/drawing/2014/main" id="{E5FEB35E-B882-43E4-A8A2-D62526D5235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15668" y="2072942"/>
          <a:ext cx="4887913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3" imgW="3457431" imgH="3000503" progId="Excel.Sheet.8">
                  <p:embed/>
                </p:oleObj>
              </mc:Choice>
              <mc:Fallback>
                <p:oleObj name="Worksheet" r:id="rId3" imgW="3457431" imgH="3000503" progId="Excel.Sheet.8">
                  <p:embed/>
                  <p:pic>
                    <p:nvPicPr>
                      <p:cNvPr id="7" name="Object 1029">
                        <a:extLst>
                          <a:ext uri="{FF2B5EF4-FFF2-40B4-BE49-F238E27FC236}">
                            <a16:creationId xmlns:a16="http://schemas.microsoft.com/office/drawing/2014/main" id="{E5FEB35E-B882-43E4-A8A2-D62526D523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668" y="2072942"/>
                        <a:ext cx="4887913" cy="424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30">
            <a:extLst>
              <a:ext uri="{FF2B5EF4-FFF2-40B4-BE49-F238E27FC236}">
                <a16:creationId xmlns:a16="http://schemas.microsoft.com/office/drawing/2014/main" id="{C367631E-6B81-4363-AB39-4C895DC56814}"/>
              </a:ext>
            </a:extLst>
          </p:cNvPr>
          <p:cNvSpPr>
            <a:spLocks/>
          </p:cNvSpPr>
          <p:nvPr/>
        </p:nvSpPr>
        <p:spPr bwMode="auto">
          <a:xfrm>
            <a:off x="219390" y="2514600"/>
            <a:ext cx="3738011" cy="446276"/>
          </a:xfrm>
          <a:prstGeom prst="callout2">
            <a:avLst>
              <a:gd name="adj1" fmla="val 107740"/>
              <a:gd name="adj2" fmla="val 40308"/>
              <a:gd name="adj3" fmla="val 178042"/>
              <a:gd name="adj4" fmla="val 45242"/>
              <a:gd name="adj5" fmla="val 245081"/>
              <a:gd name="adj6" fmla="val 80599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Državne obveznice do 80%</a:t>
            </a:r>
          </a:p>
        </p:txBody>
      </p:sp>
      <p:sp>
        <p:nvSpPr>
          <p:cNvPr id="9" name="AutoShape 1031">
            <a:extLst>
              <a:ext uri="{FF2B5EF4-FFF2-40B4-BE49-F238E27FC236}">
                <a16:creationId xmlns:a16="http://schemas.microsoft.com/office/drawing/2014/main" id="{382590D9-4067-4D66-B6CC-3FC3A383148D}"/>
              </a:ext>
            </a:extLst>
          </p:cNvPr>
          <p:cNvSpPr>
            <a:spLocks/>
          </p:cNvSpPr>
          <p:nvPr/>
        </p:nvSpPr>
        <p:spPr bwMode="auto">
          <a:xfrm>
            <a:off x="5999134" y="1836486"/>
            <a:ext cx="2786046" cy="800219"/>
          </a:xfrm>
          <a:prstGeom prst="callout2">
            <a:avLst>
              <a:gd name="adj1" fmla="val 65932"/>
              <a:gd name="adj2" fmla="val 23417"/>
              <a:gd name="adj3" fmla="val 66914"/>
              <a:gd name="adj4" fmla="val 14601"/>
              <a:gd name="adj5" fmla="val 217976"/>
              <a:gd name="adj6" fmla="val -2287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Nekretnine </a:t>
            </a:r>
            <a:r>
              <a:rPr kumimoji="0" lang="en-US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5%</a:t>
            </a: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(max 10%)</a:t>
            </a:r>
            <a:endParaRPr kumimoji="0" lang="en-US" altLang="sl-SI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AutoShape 1032">
            <a:extLst>
              <a:ext uri="{FF2B5EF4-FFF2-40B4-BE49-F238E27FC236}">
                <a16:creationId xmlns:a16="http://schemas.microsoft.com/office/drawing/2014/main" id="{659346D4-80E1-4F47-B95D-2415FD1D07D2}"/>
              </a:ext>
            </a:extLst>
          </p:cNvPr>
          <p:cNvSpPr>
            <a:spLocks/>
          </p:cNvSpPr>
          <p:nvPr/>
        </p:nvSpPr>
        <p:spPr bwMode="auto">
          <a:xfrm>
            <a:off x="926731" y="5280072"/>
            <a:ext cx="2323328" cy="800219"/>
          </a:xfrm>
          <a:prstGeom prst="callout2">
            <a:avLst>
              <a:gd name="adj1" fmla="val 13481"/>
              <a:gd name="adj2" fmla="val 103144"/>
              <a:gd name="adj3" fmla="val 13481"/>
              <a:gd name="adj4" fmla="val 139069"/>
              <a:gd name="adj5" fmla="val -93259"/>
              <a:gd name="adj6" fmla="val 176176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Akcije preduzeća</a:t>
            </a:r>
            <a:endParaRPr kumimoji="0" lang="en-US" altLang="sl-SI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do 35</a:t>
            </a:r>
            <a:r>
              <a:rPr kumimoji="0" lang="en-US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%</a:t>
            </a:r>
          </a:p>
        </p:txBody>
      </p:sp>
      <p:sp>
        <p:nvSpPr>
          <p:cNvPr id="11" name="AutoShape 1033">
            <a:extLst>
              <a:ext uri="{FF2B5EF4-FFF2-40B4-BE49-F238E27FC236}">
                <a16:creationId xmlns:a16="http://schemas.microsoft.com/office/drawing/2014/main" id="{2C569C40-A87C-41C6-BA44-6B8C11A0F5B6}"/>
              </a:ext>
            </a:extLst>
          </p:cNvPr>
          <p:cNvSpPr>
            <a:spLocks/>
          </p:cNvSpPr>
          <p:nvPr/>
        </p:nvSpPr>
        <p:spPr bwMode="auto">
          <a:xfrm>
            <a:off x="6504636" y="5019684"/>
            <a:ext cx="2345232" cy="800219"/>
          </a:xfrm>
          <a:prstGeom prst="callout3">
            <a:avLst>
              <a:gd name="adj1" fmla="val -3448"/>
              <a:gd name="adj2" fmla="val 32145"/>
              <a:gd name="adj3" fmla="val -41890"/>
              <a:gd name="adj4" fmla="val 22995"/>
              <a:gd name="adj5" fmla="val -41649"/>
              <a:gd name="adj6" fmla="val 16357"/>
              <a:gd name="adj7" fmla="val -150434"/>
              <a:gd name="adj8" fmla="val -1312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l-SI" sz="2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Depoziti</a:t>
            </a: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banaka do</a:t>
            </a:r>
            <a:r>
              <a:rPr kumimoji="0" lang="en-US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sr-Latn-BA" altLang="sl-SI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20%</a:t>
            </a:r>
            <a:endParaRPr kumimoji="0" lang="en-US" altLang="sl-SI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701CAD0A-3E74-4DF8-B0AF-5772DB75D614}"/>
              </a:ext>
            </a:extLst>
          </p:cNvPr>
          <p:cNvSpPr/>
          <p:nvPr/>
        </p:nvSpPr>
        <p:spPr>
          <a:xfrm>
            <a:off x="3114868" y="6210445"/>
            <a:ext cx="330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BA" altLang="sl-SI" sz="2400" b="1">
                <a:solidFill>
                  <a:prstClr val="black"/>
                </a:solidFill>
                <a:latin typeface="Cambria" panose="02040503050406030204" pitchFamily="18" charset="0"/>
              </a:rPr>
              <a:t>- Inostranstvo do 40%</a:t>
            </a:r>
            <a:endParaRPr lang="en-US" altLang="sl-SI" sz="2400" b="1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AC3A-97AA-4C67-8F69-3F1420D1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91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>
                <a:latin typeface="Cambria" panose="02040503050406030204" pitchFamily="18" charset="0"/>
              </a:rPr>
              <a:t>Tri </a:t>
            </a:r>
            <a:r>
              <a:rPr lang="en-US" sz="4000" err="1">
                <a:latin typeface="Cambria" panose="02040503050406030204" pitchFamily="18" charset="0"/>
              </a:rPr>
              <a:t>stuba</a:t>
            </a:r>
            <a:r>
              <a:rPr lang="en-US" sz="4000">
                <a:latin typeface="Cambria" panose="02040503050406030204" pitchFamily="18" charset="0"/>
              </a:rPr>
              <a:t> </a:t>
            </a:r>
            <a:r>
              <a:rPr lang="en-US" sz="4000" err="1">
                <a:latin typeface="Cambria" panose="02040503050406030204" pitchFamily="18" charset="0"/>
              </a:rPr>
              <a:t>penzij</a:t>
            </a:r>
            <a:r>
              <a:rPr lang="sr-Latn-BA" sz="4000">
                <a:latin typeface="Cambria" panose="02040503050406030204" pitchFamily="18" charset="0"/>
              </a:rPr>
              <a:t>skog sistema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BDA7FFB-39A8-4433-B59D-0DF9C9D82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080910"/>
            <a:ext cx="1339850" cy="15081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5CB3853-1CC4-4111-BEE3-5A2FD3F9A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2" y="5269718"/>
            <a:ext cx="1339850" cy="15081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940E439-F920-4CB2-9E96-8932DF2F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5269880"/>
            <a:ext cx="1339850" cy="15081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B75A68D-DF63-475E-A60D-CE2768FB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3079991"/>
            <a:ext cx="1339850" cy="15081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7986B-91D5-4F0E-8617-B45C4277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6" y="3312960"/>
            <a:ext cx="1104900" cy="1889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III stub</a:t>
            </a:r>
            <a:endParaRPr kumimoji="0" lang="sl-SI" altLang="sl-SI" sz="6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20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Dobrovoljno dopunsko (penzi</a:t>
            </a:r>
            <a:r>
              <a:rPr kumimoji="0" lang="en-GB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js</a:t>
            </a: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ko) osiguranje</a:t>
            </a:r>
            <a:endParaRPr kumimoji="0" lang="sl-SI" altLang="sl-SI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284E6F-359A-43C5-9A81-45699AFD0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3312960"/>
            <a:ext cx="1104900" cy="1889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II stub</a:t>
            </a:r>
            <a:endParaRPr kumimoji="0" lang="sl-SI" altLang="sl-SI" sz="6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sl-SI" sz="120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Obavezno</a:t>
            </a: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sl-SI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dopunsko</a:t>
            </a: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(penzijsko) </a:t>
            </a:r>
            <a:r>
              <a:rPr kumimoji="0" lang="sl-SI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osigranje</a:t>
            </a:r>
            <a:endParaRPr kumimoji="0" lang="sl-SI" altLang="sl-SI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0B11252B-3685-4DF0-8A95-A4285271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10254"/>
            <a:ext cx="5565775" cy="1152525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Tri</a:t>
            </a: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sl-SI" altLang="sl-SI" sz="1200" b="1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stuba penzijskog osiguranja</a:t>
            </a:r>
            <a:endParaRPr kumimoji="0" lang="sl-SI" altLang="sl-SI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5BA54A7-17B4-4100-BC6E-1AE882F5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104" y="3311055"/>
            <a:ext cx="1104900" cy="1889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 stub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6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Obavezno</a:t>
            </a:r>
            <a:r>
              <a:rPr kumimoji="0" lang="sl-SI" altLang="sl-SI" sz="1200" b="0" i="0" u="none" strike="noStrike" cap="none" normalizeH="0" baseline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penzijsko i invalidsko </a:t>
            </a:r>
            <a:r>
              <a:rPr kumimoji="0" lang="sl-SI" altLang="sl-SI" sz="1200" b="0" i="0" u="none" strike="noStrike" cap="none" normalizeH="0" baseline="0" err="1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osiguranje</a:t>
            </a:r>
            <a:endParaRPr kumimoji="0" lang="sl-SI" altLang="sl-SI" sz="1800" b="0" i="0" u="none" strike="noStrike" cap="none" normalizeH="0" baseline="0">
              <a:ln>
                <a:noFill/>
              </a:ln>
              <a:effectLst/>
              <a:latin typeface="Cambria" panose="020405030504060302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5BBCAA-EFEF-4314-B5DF-C33AB6D1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32" y="5268960"/>
            <a:ext cx="1289050" cy="169369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7A2D553-4210-47F5-A7CE-3EA380A7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216" y="3079991"/>
            <a:ext cx="1336675" cy="15081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D74EF269-C3A9-4B37-BBC1-7351D1FD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5113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3FB2471B-BC98-40D3-A1B5-919CB2BE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70251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DBDC270-4ACA-43D2-B035-0249B497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70251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EFCBC02-2C6C-428C-980E-5AE6972D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70251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721F30C-AA66-49F2-B2AA-FACB7EB5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70251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DBE03-EF3D-412B-A431-28FC2C53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63905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6175A6A-26C0-4F1A-8149-24AF3F68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63905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33922-992F-4B1D-AB31-B02DE77F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639056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A910641E-33ED-4577-A8D3-E70AF3C6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555291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CF8C-A3DB-4128-B60E-419ACDDC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626" y="20341"/>
            <a:ext cx="6532109" cy="1143000"/>
          </a:xfrm>
        </p:spPr>
        <p:txBody>
          <a:bodyPr>
            <a:normAutofit fontScale="90000"/>
          </a:bodyPr>
          <a:lstStyle/>
          <a:p>
            <a:r>
              <a:rPr lang="sr-Latn-BA">
                <a:latin typeface="Cambria" panose="02040503050406030204" pitchFamily="18" charset="0"/>
              </a:rPr>
              <a:t>Klijenti Skupne pokojninske družbe d.d. </a:t>
            </a:r>
          </a:p>
        </p:txBody>
      </p:sp>
      <p:pic>
        <p:nvPicPr>
          <p:cNvPr id="6" name="Slika 8">
            <a:extLst>
              <a:ext uri="{FF2B5EF4-FFF2-40B4-BE49-F238E27FC236}">
                <a16:creationId xmlns:a16="http://schemas.microsoft.com/office/drawing/2014/main" id="{BAB9011D-47F6-460A-BF50-47773EA581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7242" y="1647047"/>
            <a:ext cx="2026940" cy="566757"/>
          </a:xfrm>
          <a:prstGeom prst="rect">
            <a:avLst/>
          </a:prstGeom>
        </p:spPr>
      </p:pic>
      <p:pic>
        <p:nvPicPr>
          <p:cNvPr id="8" name="Slika 4">
            <a:extLst>
              <a:ext uri="{FF2B5EF4-FFF2-40B4-BE49-F238E27FC236}">
                <a16:creationId xmlns:a16="http://schemas.microsoft.com/office/drawing/2014/main" id="{3B8B1908-171C-49A9-B500-50F64C631C5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07884" y="2657694"/>
            <a:ext cx="1836126" cy="566757"/>
          </a:xfrm>
          <a:prstGeom prst="rect">
            <a:avLst/>
          </a:prstGeom>
        </p:spPr>
      </p:pic>
      <p:pic>
        <p:nvPicPr>
          <p:cNvPr id="9" name="Slika 6">
            <a:extLst>
              <a:ext uri="{FF2B5EF4-FFF2-40B4-BE49-F238E27FC236}">
                <a16:creationId xmlns:a16="http://schemas.microsoft.com/office/drawing/2014/main" id="{F7DF96E6-A18B-4D4B-AF3B-2F592DB2A94C}"/>
              </a:ext>
            </a:extLst>
          </p:cNvPr>
          <p:cNvPicPr/>
          <p:nvPr/>
        </p:nvPicPr>
        <p:blipFill rotWithShape="1">
          <a:blip r:embed="rId5"/>
          <a:srcRect t="23088" b="17775"/>
          <a:stretch/>
        </p:blipFill>
        <p:spPr>
          <a:xfrm>
            <a:off x="6427082" y="1606637"/>
            <a:ext cx="1336772" cy="493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Slika 7">
            <a:extLst>
              <a:ext uri="{FF2B5EF4-FFF2-40B4-BE49-F238E27FC236}">
                <a16:creationId xmlns:a16="http://schemas.microsoft.com/office/drawing/2014/main" id="{F0E0FF9D-F2F9-459E-B67D-F781E8D208CF}"/>
              </a:ext>
            </a:extLst>
          </p:cNvPr>
          <p:cNvPicPr/>
          <p:nvPr/>
        </p:nvPicPr>
        <p:blipFill rotWithShape="1">
          <a:blip r:embed="rId6"/>
          <a:srcRect/>
          <a:stretch/>
        </p:blipFill>
        <p:spPr>
          <a:xfrm>
            <a:off x="2104024" y="2580452"/>
            <a:ext cx="1629776" cy="632573"/>
          </a:xfrm>
          <a:prstGeom prst="rect">
            <a:avLst/>
          </a:prstGeom>
        </p:spPr>
      </p:pic>
      <p:pic>
        <p:nvPicPr>
          <p:cNvPr id="11" name="Slika 9">
            <a:extLst>
              <a:ext uri="{FF2B5EF4-FFF2-40B4-BE49-F238E27FC236}">
                <a16:creationId xmlns:a16="http://schemas.microsoft.com/office/drawing/2014/main" id="{E7BB0DF0-E96B-43E7-AFB7-C3E3EDC5EAA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300172" y="1607764"/>
            <a:ext cx="1510664" cy="777540"/>
          </a:xfrm>
          <a:prstGeom prst="rect">
            <a:avLst/>
          </a:prstGeom>
        </p:spPr>
      </p:pic>
      <p:pic>
        <p:nvPicPr>
          <p:cNvPr id="12" name="Slika 10">
            <a:extLst>
              <a:ext uri="{FF2B5EF4-FFF2-40B4-BE49-F238E27FC236}">
                <a16:creationId xmlns:a16="http://schemas.microsoft.com/office/drawing/2014/main" id="{E39DAE29-F045-442E-8DDE-E00B529C0E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76732" y="2587588"/>
            <a:ext cx="1681899" cy="58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6BF9B36-FC81-442A-8E61-E0F7B32A1DF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970149" y="4777286"/>
            <a:ext cx="1403427" cy="439666"/>
          </a:xfrm>
          <a:prstGeom prst="rect">
            <a:avLst/>
          </a:prstGeom>
        </p:spPr>
      </p:pic>
      <p:pic>
        <p:nvPicPr>
          <p:cNvPr id="14" name="Slika 14">
            <a:extLst>
              <a:ext uri="{FF2B5EF4-FFF2-40B4-BE49-F238E27FC236}">
                <a16:creationId xmlns:a16="http://schemas.microsoft.com/office/drawing/2014/main" id="{54D18ABA-732E-4DD0-8FD5-B9F614A7E1E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254835" y="3683922"/>
            <a:ext cx="1819109" cy="400075"/>
          </a:xfrm>
          <a:prstGeom prst="rect">
            <a:avLst/>
          </a:prstGeom>
        </p:spPr>
      </p:pic>
      <p:pic>
        <p:nvPicPr>
          <p:cNvPr id="15" name="Slika 15">
            <a:extLst>
              <a:ext uri="{FF2B5EF4-FFF2-40B4-BE49-F238E27FC236}">
                <a16:creationId xmlns:a16="http://schemas.microsoft.com/office/drawing/2014/main" id="{824E4850-30E3-4C8F-8E76-3050DD9AA7B4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355934" y="4711467"/>
            <a:ext cx="1681900" cy="60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Slika 16">
            <a:extLst>
              <a:ext uri="{FF2B5EF4-FFF2-40B4-BE49-F238E27FC236}">
                <a16:creationId xmlns:a16="http://schemas.microsoft.com/office/drawing/2014/main" id="{028ADD6C-0951-422C-9E90-B68F4861B9B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4100086" y="4694096"/>
            <a:ext cx="1664890" cy="553166"/>
          </a:xfrm>
          <a:prstGeom prst="rect">
            <a:avLst/>
          </a:prstGeom>
        </p:spPr>
      </p:pic>
      <p:pic>
        <p:nvPicPr>
          <p:cNvPr id="17" name="Slika 17">
            <a:extLst>
              <a:ext uri="{FF2B5EF4-FFF2-40B4-BE49-F238E27FC236}">
                <a16:creationId xmlns:a16="http://schemas.microsoft.com/office/drawing/2014/main" id="{0E0BA67F-37BB-4AD3-BEF4-7628BECD95FF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4637134" y="5489252"/>
            <a:ext cx="1295833" cy="886571"/>
          </a:xfrm>
          <a:prstGeom prst="rect">
            <a:avLst/>
          </a:prstGeom>
        </p:spPr>
      </p:pic>
      <p:pic>
        <p:nvPicPr>
          <p:cNvPr id="18" name="Slika 18">
            <a:extLst>
              <a:ext uri="{FF2B5EF4-FFF2-40B4-BE49-F238E27FC236}">
                <a16:creationId xmlns:a16="http://schemas.microsoft.com/office/drawing/2014/main" id="{BB693345-BD99-412C-8C38-6B744E761670}"/>
              </a:ext>
            </a:extLst>
          </p:cNvPr>
          <p:cNvPicPr/>
          <p:nvPr/>
        </p:nvPicPr>
        <p:blipFill rotWithShape="1">
          <a:blip r:embed="rId14"/>
          <a:srcRect t="24562"/>
          <a:stretch/>
        </p:blipFill>
        <p:spPr>
          <a:xfrm>
            <a:off x="6476732" y="5663680"/>
            <a:ext cx="1440305" cy="72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Slika 19">
            <a:extLst>
              <a:ext uri="{FF2B5EF4-FFF2-40B4-BE49-F238E27FC236}">
                <a16:creationId xmlns:a16="http://schemas.microsoft.com/office/drawing/2014/main" id="{84E236F2-EF26-4E1E-AF6B-51C19B30CB0B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2693757" y="5584286"/>
            <a:ext cx="1054534" cy="88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Slika 11">
            <a:extLst>
              <a:ext uri="{FF2B5EF4-FFF2-40B4-BE49-F238E27FC236}">
                <a16:creationId xmlns:a16="http://schemas.microsoft.com/office/drawing/2014/main" id="{DA4003B0-0EE0-4332-89DB-DD0ECF210FA5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6524537" y="3609977"/>
            <a:ext cx="1681899" cy="719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Slika 2">
            <a:extLst>
              <a:ext uri="{FF2B5EF4-FFF2-40B4-BE49-F238E27FC236}">
                <a16:creationId xmlns:a16="http://schemas.microsoft.com/office/drawing/2014/main" id="{B78927B9-C3A7-49A5-B651-E057EBEBA5E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3252" b="9577"/>
          <a:stretch/>
        </p:blipFill>
        <p:spPr>
          <a:xfrm>
            <a:off x="1844110" y="3607045"/>
            <a:ext cx="1960132" cy="553830"/>
          </a:xfrm>
          <a:prstGeom prst="rect">
            <a:avLst/>
          </a:prstGeom>
        </p:spPr>
      </p:pic>
      <p:pic>
        <p:nvPicPr>
          <p:cNvPr id="22" name="Slika 3">
            <a:extLst>
              <a:ext uri="{FF2B5EF4-FFF2-40B4-BE49-F238E27FC236}">
                <a16:creationId xmlns:a16="http://schemas.microsoft.com/office/drawing/2014/main" id="{1CEBBFCB-C6BA-4122-9764-47BF1D897FE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4984" y="3744537"/>
            <a:ext cx="1241463" cy="747547"/>
          </a:xfrm>
          <a:prstGeom prst="rect">
            <a:avLst/>
          </a:prstGeom>
        </p:spPr>
      </p:pic>
      <p:pic>
        <p:nvPicPr>
          <p:cNvPr id="23" name="Slika 5">
            <a:extLst>
              <a:ext uri="{FF2B5EF4-FFF2-40B4-BE49-F238E27FC236}">
                <a16:creationId xmlns:a16="http://schemas.microsoft.com/office/drawing/2014/main" id="{80F6475E-D626-450D-8B0A-0D55E750CD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028" y="2695273"/>
            <a:ext cx="1083217" cy="675418"/>
          </a:xfrm>
          <a:prstGeom prst="rect">
            <a:avLst/>
          </a:prstGeom>
        </p:spPr>
      </p:pic>
      <p:sp>
        <p:nvSpPr>
          <p:cNvPr id="24" name="Pravokotnik 11">
            <a:extLst>
              <a:ext uri="{FF2B5EF4-FFF2-40B4-BE49-F238E27FC236}">
                <a16:creationId xmlns:a16="http://schemas.microsoft.com/office/drawing/2014/main" id="{82B5910E-008E-4239-A870-78596CFA93BF}"/>
              </a:ext>
            </a:extLst>
          </p:cNvPr>
          <p:cNvSpPr/>
          <p:nvPr/>
        </p:nvSpPr>
        <p:spPr>
          <a:xfrm>
            <a:off x="905636" y="4329176"/>
            <a:ext cx="62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210</a:t>
            </a:r>
          </a:p>
        </p:txBody>
      </p:sp>
      <p:sp>
        <p:nvSpPr>
          <p:cNvPr id="25" name="Pravokotnik 25">
            <a:extLst>
              <a:ext uri="{FF2B5EF4-FFF2-40B4-BE49-F238E27FC236}">
                <a16:creationId xmlns:a16="http://schemas.microsoft.com/office/drawing/2014/main" id="{D2D8C0A1-377F-4882-85D5-47025CCBBB4E}"/>
              </a:ext>
            </a:extLst>
          </p:cNvPr>
          <p:cNvSpPr/>
          <p:nvPr/>
        </p:nvSpPr>
        <p:spPr>
          <a:xfrm>
            <a:off x="819266" y="3213025"/>
            <a:ext cx="62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315</a:t>
            </a:r>
          </a:p>
        </p:txBody>
      </p:sp>
      <p:pic>
        <p:nvPicPr>
          <p:cNvPr id="26" name="Slika 22">
            <a:extLst>
              <a:ext uri="{FF2B5EF4-FFF2-40B4-BE49-F238E27FC236}">
                <a16:creationId xmlns:a16="http://schemas.microsoft.com/office/drawing/2014/main" id="{168E620F-4B0E-4559-A9BE-C962C65F26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133" y="1740514"/>
            <a:ext cx="1225167" cy="353414"/>
          </a:xfrm>
          <a:prstGeom prst="rect">
            <a:avLst/>
          </a:prstGeom>
        </p:spPr>
      </p:pic>
      <p:sp>
        <p:nvSpPr>
          <p:cNvPr id="27" name="Pravokotnik 27">
            <a:extLst>
              <a:ext uri="{FF2B5EF4-FFF2-40B4-BE49-F238E27FC236}">
                <a16:creationId xmlns:a16="http://schemas.microsoft.com/office/drawing/2014/main" id="{624C400B-F7B5-4F4B-96D5-5C1350F491C5}"/>
              </a:ext>
            </a:extLst>
          </p:cNvPr>
          <p:cNvSpPr/>
          <p:nvPr/>
        </p:nvSpPr>
        <p:spPr>
          <a:xfrm>
            <a:off x="930321" y="2047472"/>
            <a:ext cx="62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550</a:t>
            </a:r>
          </a:p>
        </p:txBody>
      </p:sp>
      <p:pic>
        <p:nvPicPr>
          <p:cNvPr id="28" name="Slika 23">
            <a:extLst>
              <a:ext uri="{FF2B5EF4-FFF2-40B4-BE49-F238E27FC236}">
                <a16:creationId xmlns:a16="http://schemas.microsoft.com/office/drawing/2014/main" id="{F06D6BCB-9E70-4110-A341-56F3B5F75F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1736" y="4795559"/>
            <a:ext cx="1344737" cy="868121"/>
          </a:xfrm>
          <a:prstGeom prst="rect">
            <a:avLst/>
          </a:prstGeom>
        </p:spPr>
      </p:pic>
      <p:sp>
        <p:nvSpPr>
          <p:cNvPr id="29" name="Pravokotnik 29">
            <a:extLst>
              <a:ext uri="{FF2B5EF4-FFF2-40B4-BE49-F238E27FC236}">
                <a16:creationId xmlns:a16="http://schemas.microsoft.com/office/drawing/2014/main" id="{0B0A8E7C-1A43-407C-8386-87D728DD7BB5}"/>
              </a:ext>
            </a:extLst>
          </p:cNvPr>
          <p:cNvSpPr/>
          <p:nvPr/>
        </p:nvSpPr>
        <p:spPr>
          <a:xfrm>
            <a:off x="914104" y="5489252"/>
            <a:ext cx="627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190</a:t>
            </a:r>
          </a:p>
        </p:txBody>
      </p:sp>
      <p:sp>
        <p:nvSpPr>
          <p:cNvPr id="30" name="Pravokotnik 27">
            <a:extLst>
              <a:ext uri="{FF2B5EF4-FFF2-40B4-BE49-F238E27FC236}">
                <a16:creationId xmlns:a16="http://schemas.microsoft.com/office/drawing/2014/main" id="{9AF42208-87BF-4BF9-AD26-03D5CCD28EBF}"/>
              </a:ext>
            </a:extLst>
          </p:cNvPr>
          <p:cNvSpPr/>
          <p:nvPr/>
        </p:nvSpPr>
        <p:spPr>
          <a:xfrm>
            <a:off x="3102524" y="2024295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7350</a:t>
            </a:r>
          </a:p>
        </p:txBody>
      </p:sp>
      <p:sp>
        <p:nvSpPr>
          <p:cNvPr id="31" name="Pravokotnik 27">
            <a:extLst>
              <a:ext uri="{FF2B5EF4-FFF2-40B4-BE49-F238E27FC236}">
                <a16:creationId xmlns:a16="http://schemas.microsoft.com/office/drawing/2014/main" id="{905A4892-EF45-4FF0-94FA-8E4BEDDFEE5F}"/>
              </a:ext>
            </a:extLst>
          </p:cNvPr>
          <p:cNvSpPr/>
          <p:nvPr/>
        </p:nvSpPr>
        <p:spPr>
          <a:xfrm>
            <a:off x="5025947" y="3071934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5700</a:t>
            </a:r>
          </a:p>
        </p:txBody>
      </p:sp>
      <p:sp>
        <p:nvSpPr>
          <p:cNvPr id="32" name="Pravokotnik 27">
            <a:extLst>
              <a:ext uri="{FF2B5EF4-FFF2-40B4-BE49-F238E27FC236}">
                <a16:creationId xmlns:a16="http://schemas.microsoft.com/office/drawing/2014/main" id="{D03AFEEA-6AD3-43DD-BD14-261730B10B8C}"/>
              </a:ext>
            </a:extLst>
          </p:cNvPr>
          <p:cNvSpPr/>
          <p:nvPr/>
        </p:nvSpPr>
        <p:spPr>
          <a:xfrm>
            <a:off x="7503423" y="2030904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/>
              <a:t>2970</a:t>
            </a:r>
            <a:endParaRPr lang="sl-SI" sz="1800" b="1"/>
          </a:p>
        </p:txBody>
      </p:sp>
      <p:sp>
        <p:nvSpPr>
          <p:cNvPr id="33" name="Pravokotnik 27">
            <a:extLst>
              <a:ext uri="{FF2B5EF4-FFF2-40B4-BE49-F238E27FC236}">
                <a16:creationId xmlns:a16="http://schemas.microsoft.com/office/drawing/2014/main" id="{ADE8B650-0405-4A43-8675-15424FAAA251}"/>
              </a:ext>
            </a:extLst>
          </p:cNvPr>
          <p:cNvSpPr/>
          <p:nvPr/>
        </p:nvSpPr>
        <p:spPr>
          <a:xfrm>
            <a:off x="2990712" y="2961046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2630</a:t>
            </a:r>
          </a:p>
        </p:txBody>
      </p:sp>
      <p:sp>
        <p:nvSpPr>
          <p:cNvPr id="34" name="Pravokotnik 27">
            <a:extLst>
              <a:ext uri="{FF2B5EF4-FFF2-40B4-BE49-F238E27FC236}">
                <a16:creationId xmlns:a16="http://schemas.microsoft.com/office/drawing/2014/main" id="{3FF343DA-AF72-400A-B64E-D54C39177E45}"/>
              </a:ext>
            </a:extLst>
          </p:cNvPr>
          <p:cNvSpPr/>
          <p:nvPr/>
        </p:nvSpPr>
        <p:spPr>
          <a:xfrm>
            <a:off x="4956650" y="1754126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2010</a:t>
            </a:r>
          </a:p>
        </p:txBody>
      </p:sp>
      <p:sp>
        <p:nvSpPr>
          <p:cNvPr id="35" name="Pravokotnik 27">
            <a:extLst>
              <a:ext uri="{FF2B5EF4-FFF2-40B4-BE49-F238E27FC236}">
                <a16:creationId xmlns:a16="http://schemas.microsoft.com/office/drawing/2014/main" id="{CF8E7EA8-C693-4602-937F-0269B16F0A1D}"/>
              </a:ext>
            </a:extLst>
          </p:cNvPr>
          <p:cNvSpPr/>
          <p:nvPr/>
        </p:nvSpPr>
        <p:spPr>
          <a:xfrm>
            <a:off x="7836993" y="3125071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2040</a:t>
            </a:r>
          </a:p>
        </p:txBody>
      </p:sp>
      <p:sp>
        <p:nvSpPr>
          <p:cNvPr id="36" name="Pravokotnik 27">
            <a:extLst>
              <a:ext uri="{FF2B5EF4-FFF2-40B4-BE49-F238E27FC236}">
                <a16:creationId xmlns:a16="http://schemas.microsoft.com/office/drawing/2014/main" id="{C54F1E80-9D5A-4201-BB90-E952107E3368}"/>
              </a:ext>
            </a:extLst>
          </p:cNvPr>
          <p:cNvSpPr/>
          <p:nvPr/>
        </p:nvSpPr>
        <p:spPr>
          <a:xfrm>
            <a:off x="2990712" y="4117416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2640</a:t>
            </a:r>
          </a:p>
        </p:txBody>
      </p:sp>
      <p:sp>
        <p:nvSpPr>
          <p:cNvPr id="37" name="Pravokotnik 27">
            <a:extLst>
              <a:ext uri="{FF2B5EF4-FFF2-40B4-BE49-F238E27FC236}">
                <a16:creationId xmlns:a16="http://schemas.microsoft.com/office/drawing/2014/main" id="{1395612B-495A-47E3-B509-ABE6FBA8DB9E}"/>
              </a:ext>
            </a:extLst>
          </p:cNvPr>
          <p:cNvSpPr/>
          <p:nvPr/>
        </p:nvSpPr>
        <p:spPr>
          <a:xfrm>
            <a:off x="5242204" y="4002171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2000</a:t>
            </a:r>
          </a:p>
        </p:txBody>
      </p:sp>
      <p:sp>
        <p:nvSpPr>
          <p:cNvPr id="38" name="Pravokotnik 27">
            <a:extLst>
              <a:ext uri="{FF2B5EF4-FFF2-40B4-BE49-F238E27FC236}">
                <a16:creationId xmlns:a16="http://schemas.microsoft.com/office/drawing/2014/main" id="{93FF5790-CF7C-4CD9-8354-FB916DFB634F}"/>
              </a:ext>
            </a:extLst>
          </p:cNvPr>
          <p:cNvSpPr/>
          <p:nvPr/>
        </p:nvSpPr>
        <p:spPr>
          <a:xfrm>
            <a:off x="7891891" y="4248757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1430</a:t>
            </a:r>
          </a:p>
        </p:txBody>
      </p:sp>
      <p:sp>
        <p:nvSpPr>
          <p:cNvPr id="39" name="Pravokotnik 27">
            <a:extLst>
              <a:ext uri="{FF2B5EF4-FFF2-40B4-BE49-F238E27FC236}">
                <a16:creationId xmlns:a16="http://schemas.microsoft.com/office/drawing/2014/main" id="{E572232C-32A5-4B99-9447-FE1E997D5C6B}"/>
              </a:ext>
            </a:extLst>
          </p:cNvPr>
          <p:cNvSpPr/>
          <p:nvPr/>
        </p:nvSpPr>
        <p:spPr>
          <a:xfrm>
            <a:off x="2837483" y="5108244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1200</a:t>
            </a:r>
          </a:p>
        </p:txBody>
      </p:sp>
      <p:sp>
        <p:nvSpPr>
          <p:cNvPr id="40" name="Pravokotnik 27">
            <a:extLst>
              <a:ext uri="{FF2B5EF4-FFF2-40B4-BE49-F238E27FC236}">
                <a16:creationId xmlns:a16="http://schemas.microsoft.com/office/drawing/2014/main" id="{915F1B91-F77F-42F8-A35C-792E7AEC78DC}"/>
              </a:ext>
            </a:extLst>
          </p:cNvPr>
          <p:cNvSpPr/>
          <p:nvPr/>
        </p:nvSpPr>
        <p:spPr>
          <a:xfrm>
            <a:off x="5100694" y="5131947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980</a:t>
            </a:r>
          </a:p>
        </p:txBody>
      </p:sp>
      <p:sp>
        <p:nvSpPr>
          <p:cNvPr id="41" name="Pravokotnik 27">
            <a:extLst>
              <a:ext uri="{FF2B5EF4-FFF2-40B4-BE49-F238E27FC236}">
                <a16:creationId xmlns:a16="http://schemas.microsoft.com/office/drawing/2014/main" id="{5A3B6627-035D-4D2F-AACF-F0B3B2D35020}"/>
              </a:ext>
            </a:extLst>
          </p:cNvPr>
          <p:cNvSpPr/>
          <p:nvPr/>
        </p:nvSpPr>
        <p:spPr>
          <a:xfrm>
            <a:off x="7680130" y="5136522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730</a:t>
            </a:r>
          </a:p>
        </p:txBody>
      </p:sp>
      <p:sp>
        <p:nvSpPr>
          <p:cNvPr id="42" name="Pravokotnik 27">
            <a:extLst>
              <a:ext uri="{FF2B5EF4-FFF2-40B4-BE49-F238E27FC236}">
                <a16:creationId xmlns:a16="http://schemas.microsoft.com/office/drawing/2014/main" id="{E3D7D7AC-259E-4658-ADBC-5B0D235902D2}"/>
              </a:ext>
            </a:extLst>
          </p:cNvPr>
          <p:cNvSpPr/>
          <p:nvPr/>
        </p:nvSpPr>
        <p:spPr>
          <a:xfrm>
            <a:off x="3120843" y="6438435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420</a:t>
            </a:r>
          </a:p>
        </p:txBody>
      </p:sp>
      <p:sp>
        <p:nvSpPr>
          <p:cNvPr id="43" name="Pravokotnik 27">
            <a:extLst>
              <a:ext uri="{FF2B5EF4-FFF2-40B4-BE49-F238E27FC236}">
                <a16:creationId xmlns:a16="http://schemas.microsoft.com/office/drawing/2014/main" id="{C9BC3FCB-E2E1-4512-B3E7-3B4954DAE7BC}"/>
              </a:ext>
            </a:extLst>
          </p:cNvPr>
          <p:cNvSpPr/>
          <p:nvPr/>
        </p:nvSpPr>
        <p:spPr>
          <a:xfrm>
            <a:off x="5123329" y="6288070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330</a:t>
            </a:r>
          </a:p>
        </p:txBody>
      </p:sp>
      <p:sp>
        <p:nvSpPr>
          <p:cNvPr id="44" name="Pravokotnik 27">
            <a:extLst>
              <a:ext uri="{FF2B5EF4-FFF2-40B4-BE49-F238E27FC236}">
                <a16:creationId xmlns:a16="http://schemas.microsoft.com/office/drawing/2014/main" id="{6CB0FFA3-538A-4E75-AA11-7E144CA0FCAD}"/>
              </a:ext>
            </a:extLst>
          </p:cNvPr>
          <p:cNvSpPr/>
          <p:nvPr/>
        </p:nvSpPr>
        <p:spPr>
          <a:xfrm>
            <a:off x="7503423" y="6286820"/>
            <a:ext cx="827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800" b="1">
                <a:latin typeface="+mn-lt"/>
              </a:rPr>
              <a:t>260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063BD4B-18A9-43ED-BDE0-4A1F290EB469}"/>
              </a:ext>
            </a:extLst>
          </p:cNvPr>
          <p:cNvCxnSpPr>
            <a:cxnSpLocks/>
          </p:cNvCxnSpPr>
          <p:nvPr/>
        </p:nvCxnSpPr>
        <p:spPr>
          <a:xfrm>
            <a:off x="1746956" y="1417638"/>
            <a:ext cx="5644" cy="460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FCF9C5-D930-40B0-A1F9-CC4E32BEADF9}"/>
              </a:ext>
            </a:extLst>
          </p:cNvPr>
          <p:cNvCxnSpPr>
            <a:cxnSpLocks/>
          </p:cNvCxnSpPr>
          <p:nvPr/>
        </p:nvCxnSpPr>
        <p:spPr>
          <a:xfrm>
            <a:off x="4021790" y="1443428"/>
            <a:ext cx="3473" cy="5117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C33E5C9-C990-4BBB-AD1C-A5957A60DFDD}"/>
              </a:ext>
            </a:extLst>
          </p:cNvPr>
          <p:cNvCxnSpPr/>
          <p:nvPr/>
        </p:nvCxnSpPr>
        <p:spPr>
          <a:xfrm>
            <a:off x="6185269" y="1295698"/>
            <a:ext cx="0" cy="539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EA19A-2A1A-4D40-AEC3-E4DF2C1151A1}"/>
              </a:ext>
            </a:extLst>
          </p:cNvPr>
          <p:cNvCxnSpPr/>
          <p:nvPr/>
        </p:nvCxnSpPr>
        <p:spPr>
          <a:xfrm>
            <a:off x="228600" y="2440364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1C581D-F40F-4831-AC1D-20FC508B86DB}"/>
              </a:ext>
            </a:extLst>
          </p:cNvPr>
          <p:cNvCxnSpPr>
            <a:cxnSpLocks/>
          </p:cNvCxnSpPr>
          <p:nvPr/>
        </p:nvCxnSpPr>
        <p:spPr>
          <a:xfrm flipV="1">
            <a:off x="76200" y="3505731"/>
            <a:ext cx="8877300" cy="35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498D32-696B-48EF-970D-6100AC6A97DB}"/>
              </a:ext>
            </a:extLst>
          </p:cNvPr>
          <p:cNvCxnSpPr/>
          <p:nvPr/>
        </p:nvCxnSpPr>
        <p:spPr>
          <a:xfrm>
            <a:off x="228600" y="4655524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642AC4-4AF6-441F-B12A-5419781CBA6F}"/>
              </a:ext>
            </a:extLst>
          </p:cNvPr>
          <p:cNvCxnSpPr/>
          <p:nvPr/>
        </p:nvCxnSpPr>
        <p:spPr>
          <a:xfrm>
            <a:off x="1746956" y="5507808"/>
            <a:ext cx="6962762" cy="1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8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>
            <a:extLst>
              <a:ext uri="{FF2B5EF4-FFF2-40B4-BE49-F238E27FC236}">
                <a16:creationId xmlns:a16="http://schemas.microsoft.com/office/drawing/2014/main" id="{D74EF269-C3A9-4B37-BBC1-7351D1FD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6823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>
              <a:latin typeface="Cambria" panose="020405030504060302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3FB2471B-BC98-40D3-A1B5-919CB2BE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734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DBDC270-4ACA-43D2-B035-0249B497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734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EFCBC02-2C6C-428C-980E-5AE6972D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734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721F30C-AA66-49F2-B2AA-FACB7EB5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734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DBE03-EF3D-412B-A431-28FC2C53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10002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6175A6A-26C0-4F1A-8149-24AF3F68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10002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33922-992F-4B1D-AB31-B02DE77F0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810002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A910641E-33ED-4577-A8D3-E70AF3C6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36" y="726237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graphicFrame>
        <p:nvGraphicFramePr>
          <p:cNvPr id="25" name="Grafikon 4">
            <a:extLst>
              <a:ext uri="{FF2B5EF4-FFF2-40B4-BE49-F238E27FC236}">
                <a16:creationId xmlns:a16="http://schemas.microsoft.com/office/drawing/2014/main" id="{73B245A8-4CA1-46AA-8525-CAF688AEBF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0" y="116632"/>
          <a:ext cx="5616624" cy="662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PoljeZBesedilom 5">
            <a:extLst>
              <a:ext uri="{FF2B5EF4-FFF2-40B4-BE49-F238E27FC236}">
                <a16:creationId xmlns:a16="http://schemas.microsoft.com/office/drawing/2014/main" id="{62F32A7A-9FB9-4DD0-A72F-20FB0B2D5CDB}"/>
              </a:ext>
            </a:extLst>
          </p:cNvPr>
          <p:cNvSpPr txBox="1"/>
          <p:nvPr/>
        </p:nvSpPr>
        <p:spPr>
          <a:xfrm>
            <a:off x="7239000" y="6515241"/>
            <a:ext cx="2176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000">
                <a:latin typeface="Cambria" panose="02040503050406030204" pitchFamily="18" charset="0"/>
              </a:rPr>
              <a:t>OECD Global </a:t>
            </a:r>
            <a:r>
              <a:rPr lang="sl-SI" sz="1000" err="1">
                <a:latin typeface="Cambria" panose="02040503050406030204" pitchFamily="18" charset="0"/>
              </a:rPr>
              <a:t>Pension</a:t>
            </a:r>
            <a:r>
              <a:rPr lang="sl-SI" sz="1000">
                <a:latin typeface="Cambria" panose="02040503050406030204" pitchFamily="18" charset="0"/>
              </a:rPr>
              <a:t> </a:t>
            </a:r>
            <a:r>
              <a:rPr lang="sl-SI" sz="1000" err="1">
                <a:latin typeface="Cambria" panose="02040503050406030204" pitchFamily="18" charset="0"/>
              </a:rPr>
              <a:t>Statistics</a:t>
            </a:r>
            <a:endParaRPr lang="sl-SI" sz="1000">
              <a:latin typeface="Cambria" panose="02040503050406030204" pitchFamily="18" charset="0"/>
            </a:endParaRPr>
          </a:p>
        </p:txBody>
      </p:sp>
      <p:sp>
        <p:nvSpPr>
          <p:cNvPr id="27" name="Naslov 1">
            <a:extLst>
              <a:ext uri="{FF2B5EF4-FFF2-40B4-BE49-F238E27FC236}">
                <a16:creationId xmlns:a16="http://schemas.microsoft.com/office/drawing/2014/main" id="{554CAE21-493B-49AA-8800-9DDA48F1B758}"/>
              </a:ext>
            </a:extLst>
          </p:cNvPr>
          <p:cNvSpPr txBox="1">
            <a:spLocks/>
          </p:cNvSpPr>
          <p:nvPr/>
        </p:nvSpPr>
        <p:spPr>
          <a:xfrm>
            <a:off x="239688" y="2057400"/>
            <a:ext cx="2808312" cy="182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l-SI">
                <a:solidFill>
                  <a:srgbClr val="545454">
                    <a:lumMod val="50000"/>
                  </a:srgbClr>
                </a:solidFill>
                <a:latin typeface="Cambria" panose="02040503050406030204" pitchFamily="18" charset="0"/>
              </a:rPr>
              <a:t>Penzijski fondovi rastu.</a:t>
            </a:r>
          </a:p>
        </p:txBody>
      </p:sp>
    </p:spTree>
    <p:extLst>
      <p:ext uri="{BB962C8B-B14F-4D97-AF65-F5344CB8AC3E}">
        <p14:creationId xmlns:p14="http://schemas.microsoft.com/office/powerpoint/2010/main" val="8376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 uiExpand="1">
        <p:bldSub>
          <a:bldChart bld="series"/>
        </p:bldSub>
      </p:bldGraphic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DE75EEDE-90AD-4D18-B46B-3A79FF5FFA6E}"/>
              </a:ext>
            </a:extLst>
          </p:cNvPr>
          <p:cNvSpPr txBox="1">
            <a:spLocks/>
          </p:cNvSpPr>
          <p:nvPr/>
        </p:nvSpPr>
        <p:spPr>
          <a:xfrm>
            <a:off x="5989058" y="1484784"/>
            <a:ext cx="295232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sl-SI" sz="4000">
                <a:solidFill>
                  <a:srgbClr val="545454">
                    <a:lumMod val="50000"/>
                  </a:srgbClr>
                </a:solidFill>
                <a:latin typeface="Cambria" panose="02040503050406030204" pitchFamily="18" charset="0"/>
              </a:rPr>
              <a:t>Pružaju važan dopunski prihod u starosti. </a:t>
            </a:r>
          </a:p>
        </p:txBody>
      </p:sp>
      <p:graphicFrame>
        <p:nvGraphicFramePr>
          <p:cNvPr id="5" name="Grafikon 6">
            <a:extLst>
              <a:ext uri="{FF2B5EF4-FFF2-40B4-BE49-F238E27FC236}">
                <a16:creationId xmlns:a16="http://schemas.microsoft.com/office/drawing/2014/main" id="{393D9864-E467-44A5-9911-B95A4BEFDE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5800" y="0"/>
          <a:ext cx="5760640" cy="648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jeZBesedilom 5">
            <a:extLst>
              <a:ext uri="{FF2B5EF4-FFF2-40B4-BE49-F238E27FC236}">
                <a16:creationId xmlns:a16="http://schemas.microsoft.com/office/drawing/2014/main" id="{02741C27-4E9C-427D-AE7D-66BD45E1D86E}"/>
              </a:ext>
            </a:extLst>
          </p:cNvPr>
          <p:cNvSpPr txBox="1"/>
          <p:nvPr/>
        </p:nvSpPr>
        <p:spPr>
          <a:xfrm>
            <a:off x="7239000" y="6515241"/>
            <a:ext cx="2176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1000">
                <a:latin typeface="Cambria" panose="02040503050406030204" pitchFamily="18" charset="0"/>
              </a:rPr>
              <a:t>OECD Global </a:t>
            </a:r>
            <a:r>
              <a:rPr lang="sl-SI" sz="1000" err="1">
                <a:latin typeface="Cambria" panose="02040503050406030204" pitchFamily="18" charset="0"/>
              </a:rPr>
              <a:t>Pension</a:t>
            </a:r>
            <a:r>
              <a:rPr lang="sl-SI" sz="1000">
                <a:latin typeface="Cambria" panose="02040503050406030204" pitchFamily="18" charset="0"/>
              </a:rPr>
              <a:t> </a:t>
            </a:r>
            <a:r>
              <a:rPr lang="sl-SI" sz="1000" err="1">
                <a:latin typeface="Cambria" panose="02040503050406030204" pitchFamily="18" charset="0"/>
              </a:rPr>
              <a:t>Statistics</a:t>
            </a:r>
            <a:endParaRPr lang="sl-SI" sz="10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A810-194E-46D9-9D0D-14921FE7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267"/>
            <a:ext cx="8229600" cy="1143000"/>
          </a:xfrm>
        </p:spPr>
        <p:txBody>
          <a:bodyPr>
            <a:normAutofit/>
          </a:bodyPr>
          <a:lstStyle/>
          <a:p>
            <a:r>
              <a:rPr lang="sr-Latn-BA" sz="4000">
                <a:latin typeface="Cambria" panose="02040503050406030204" pitchFamily="18" charset="0"/>
              </a:rPr>
              <a:t>Zašto nam treba penzijski sistem?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A8F46-A26E-444D-A216-EEE5F9AF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810500" cy="430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946A2-2E30-4D93-ABFB-B7E565DA5735}"/>
              </a:ext>
            </a:extLst>
          </p:cNvPr>
          <p:cNvSpPr txBox="1"/>
          <p:nvPr/>
        </p:nvSpPr>
        <p:spPr>
          <a:xfrm>
            <a:off x="4800600" y="1922195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500" b="1">
                <a:latin typeface="Cambria" panose="02040503050406030204" pitchFamily="18" charset="0"/>
              </a:rPr>
              <a:t>Prihod od rada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06690-5B65-405F-92DA-D40247810374}"/>
              </a:ext>
            </a:extLst>
          </p:cNvPr>
          <p:cNvSpPr txBox="1"/>
          <p:nvPr/>
        </p:nvSpPr>
        <p:spPr>
          <a:xfrm>
            <a:off x="6019800" y="2590800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500" b="1">
                <a:latin typeface="Cambria" panose="02040503050406030204" pitchFamily="18" charset="0"/>
              </a:rPr>
              <a:t>Potrošnja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F7F41-C38A-4191-99C3-5C0E4B18A9C4}"/>
              </a:ext>
            </a:extLst>
          </p:cNvPr>
          <p:cNvSpPr txBox="1"/>
          <p:nvPr/>
        </p:nvSpPr>
        <p:spPr>
          <a:xfrm>
            <a:off x="1047750" y="5105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400" i="1">
                <a:latin typeface="Cambria" panose="02040503050406030204" pitchFamily="18" charset="0"/>
              </a:rPr>
              <a:t>Napomena: Sve vrijednosti su prosjeci vrijednosti zemalja, normalizovane po prihodu po </a:t>
            </a:r>
          </a:p>
          <a:p>
            <a:r>
              <a:rPr lang="sr-Latn-BA" sz="1400" i="1">
                <a:latin typeface="Cambria" panose="02040503050406030204" pitchFamily="18" charset="0"/>
              </a:rPr>
              <a:t>	glavi stanovnika od 30 do 49 godina.</a:t>
            </a:r>
          </a:p>
        </p:txBody>
      </p:sp>
    </p:spTree>
    <p:extLst>
      <p:ext uri="{BB962C8B-B14F-4D97-AF65-F5344CB8AC3E}">
        <p14:creationId xmlns:p14="http://schemas.microsoft.com/office/powerpoint/2010/main" val="141196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96F203-B094-4C05-ABA0-E6D34C07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267"/>
            <a:ext cx="8229600" cy="1143000"/>
          </a:xfrm>
        </p:spPr>
        <p:txBody>
          <a:bodyPr>
            <a:normAutofit/>
          </a:bodyPr>
          <a:lstStyle/>
          <a:p>
            <a:r>
              <a:rPr lang="sr-Latn-BA" sz="4000">
                <a:latin typeface="Cambria" panose="02040503050406030204" pitchFamily="18" charset="0"/>
              </a:rPr>
              <a:t>Razgovarajmo o penziji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0488D53-472F-4F63-858A-121E8C506896}"/>
              </a:ext>
            </a:extLst>
          </p:cNvPr>
          <p:cNvSpPr txBox="1">
            <a:spLocks/>
          </p:cNvSpPr>
          <p:nvPr/>
        </p:nvSpPr>
        <p:spPr>
          <a:xfrm>
            <a:off x="685800" y="268801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600" b="1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endParaRPr lang="sl-SI" sz="3600" b="1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7" name="PoljeZBesedilom 4">
            <a:extLst>
              <a:ext uri="{FF2B5EF4-FFF2-40B4-BE49-F238E27FC236}">
                <a16:creationId xmlns:a16="http://schemas.microsoft.com/office/drawing/2014/main" id="{F0BB8D4F-9490-487E-8E27-CD543015E29D}"/>
              </a:ext>
            </a:extLst>
          </p:cNvPr>
          <p:cNvSpPr txBox="1"/>
          <p:nvPr/>
        </p:nvSpPr>
        <p:spPr>
          <a:xfrm>
            <a:off x="5029200" y="4299650"/>
            <a:ext cx="395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Budućnost-počinje već sada</a:t>
            </a:r>
          </a:p>
        </p:txBody>
      </p:sp>
      <p:sp>
        <p:nvSpPr>
          <p:cNvPr id="8" name="PoljeZBesedilom 5">
            <a:extLst>
              <a:ext uri="{FF2B5EF4-FFF2-40B4-BE49-F238E27FC236}">
                <a16:creationId xmlns:a16="http://schemas.microsoft.com/office/drawing/2014/main" id="{9878C65D-68D2-4B60-BA41-A20AA6923C9A}"/>
              </a:ext>
            </a:extLst>
          </p:cNvPr>
          <p:cNvSpPr txBox="1"/>
          <p:nvPr/>
        </p:nvSpPr>
        <p:spPr>
          <a:xfrm>
            <a:off x="304800" y="4028559"/>
            <a:ext cx="295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Strah od prolaznosti i starenja</a:t>
            </a:r>
          </a:p>
        </p:txBody>
      </p:sp>
      <p:sp>
        <p:nvSpPr>
          <p:cNvPr id="9" name="PoljeZBesedilom 6">
            <a:extLst>
              <a:ext uri="{FF2B5EF4-FFF2-40B4-BE49-F238E27FC236}">
                <a16:creationId xmlns:a16="http://schemas.microsoft.com/office/drawing/2014/main" id="{62018C3F-3918-428C-B686-6AD0598C7002}"/>
              </a:ext>
            </a:extLst>
          </p:cNvPr>
          <p:cNvSpPr txBox="1"/>
          <p:nvPr/>
        </p:nvSpPr>
        <p:spPr>
          <a:xfrm>
            <a:off x="-40805" y="528042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Skloni smo statusu quo</a:t>
            </a:r>
          </a:p>
        </p:txBody>
      </p:sp>
      <p:sp>
        <p:nvSpPr>
          <p:cNvPr id="10" name="PoljeZBesedilom 5">
            <a:extLst>
              <a:ext uri="{FF2B5EF4-FFF2-40B4-BE49-F238E27FC236}">
                <a16:creationId xmlns:a16="http://schemas.microsoft.com/office/drawing/2014/main" id="{E013539D-8AAB-4BF1-977A-F8AC9D515F22}"/>
              </a:ext>
            </a:extLst>
          </p:cNvPr>
          <p:cNvSpPr txBox="1"/>
          <p:nvPr/>
        </p:nvSpPr>
        <p:spPr>
          <a:xfrm>
            <a:off x="5253361" y="296759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Živimo od danas do sutra</a:t>
            </a:r>
            <a:endParaRPr lang="sl-SI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PoljeZBesedilom 4">
            <a:extLst>
              <a:ext uri="{FF2B5EF4-FFF2-40B4-BE49-F238E27FC236}">
                <a16:creationId xmlns:a16="http://schemas.microsoft.com/office/drawing/2014/main" id="{13F6BF53-ACFC-4134-8E9B-0DE439823708}"/>
              </a:ext>
            </a:extLst>
          </p:cNvPr>
          <p:cNvSpPr txBox="1"/>
          <p:nvPr/>
        </p:nvSpPr>
        <p:spPr>
          <a:xfrm>
            <a:off x="4343650" y="5280426"/>
            <a:ext cx="39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Penzija kao daleki događaj o kojem ne razmišljamo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993CC-5400-45E0-911D-D084F183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02" y="1167352"/>
            <a:ext cx="3375495" cy="2411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5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48DB-2ABF-49CA-9ABC-91BCF3C3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9775"/>
            <a:ext cx="8229600" cy="2438399"/>
          </a:xfrm>
        </p:spPr>
        <p:txBody>
          <a:bodyPr>
            <a:normAutofit/>
          </a:bodyPr>
          <a:lstStyle/>
          <a:p>
            <a:r>
              <a:rPr lang="sr-Latn-BA" sz="2400">
                <a:latin typeface="Cambria" panose="02040503050406030204" pitchFamily="18" charset="0"/>
              </a:rPr>
              <a:t>Odnos broja radnika i penzionera u RS je izrazito nepovoljan (prema trenutnim statističkim pokazateljima  gotovo </a:t>
            </a:r>
            <a:r>
              <a:rPr lang="en-GB" sz="2400" err="1">
                <a:latin typeface="Cambria" panose="02040503050406030204" pitchFamily="18" charset="0"/>
              </a:rPr>
              <a:t>je</a:t>
            </a:r>
            <a:r>
              <a:rPr lang="en-GB" sz="2400">
                <a:latin typeface="Cambria" panose="02040503050406030204" pitchFamily="18" charset="0"/>
              </a:rPr>
              <a:t> </a:t>
            </a:r>
            <a:r>
              <a:rPr lang="sr-Latn-BA" sz="2400">
                <a:latin typeface="Cambria" panose="02040503050406030204" pitchFamily="18" charset="0"/>
              </a:rPr>
              <a:t>izjednačen).</a:t>
            </a:r>
          </a:p>
          <a:p>
            <a:endParaRPr lang="sr-Latn-BA" sz="24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Latn-BA" sz="2600">
              <a:latin typeface="Cambria" panose="02040503050406030204" pitchFamily="18" charset="0"/>
            </a:endParaRPr>
          </a:p>
          <a:p>
            <a:endParaRPr lang="sr-Latn-BA" sz="2600">
              <a:latin typeface="Cambria" panose="02040503050406030204" pitchFamily="18" charset="0"/>
            </a:endParaRPr>
          </a:p>
          <a:p>
            <a:endParaRPr lang="sr-Latn-BA" sz="2600">
              <a:latin typeface="Cambria" panose="02040503050406030204" pitchFamily="18" charset="0"/>
            </a:endParaRPr>
          </a:p>
        </p:txBody>
      </p:sp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422639BF-8FBA-4BA8-A349-70D4BD225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3" y="3657600"/>
            <a:ext cx="3844349" cy="2917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41C6F6-EDEB-4AE9-9685-1A523EA0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887"/>
            <a:ext cx="8229600" cy="1143000"/>
          </a:xfrm>
        </p:spPr>
        <p:txBody>
          <a:bodyPr>
            <a:normAutofit/>
          </a:bodyPr>
          <a:lstStyle/>
          <a:p>
            <a:r>
              <a:rPr lang="sr-Latn-BA" sz="4000">
                <a:latin typeface="Cambria" panose="02040503050406030204" pitchFamily="18" charset="0"/>
              </a:rPr>
              <a:t>Penzijski sistem </a:t>
            </a:r>
            <a:r>
              <a:rPr lang="en-GB" sz="4000">
                <a:latin typeface="Cambria" panose="02040503050406030204" pitchFamily="18" charset="0"/>
              </a:rPr>
              <a:t>u</a:t>
            </a:r>
            <a:r>
              <a:rPr lang="sr-Latn-BA" sz="4000">
                <a:latin typeface="Cambria" panose="02040503050406030204" pitchFamily="18" charset="0"/>
              </a:rPr>
              <a:t> Republici Srpskoj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DA9D3-B234-416C-A5DD-783E0C225AC2}"/>
              </a:ext>
            </a:extLst>
          </p:cNvPr>
          <p:cNvSpPr txBox="1"/>
          <p:nvPr/>
        </p:nvSpPr>
        <p:spPr>
          <a:xfrm>
            <a:off x="457200" y="3892062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BA" sz="2400">
                <a:latin typeface="Cambria" panose="02040503050406030204" pitchFamily="18" charset="0"/>
              </a:rPr>
              <a:t>Prema računici Ministarstva rada RS, trenutno je </a:t>
            </a:r>
            <a:r>
              <a:rPr lang="sr-Latn-BA" sz="2400" b="1">
                <a:latin typeface="Cambria" panose="02040503050406030204" pitchFamily="18" charset="0"/>
              </a:rPr>
              <a:t>na jednog penzionera registrovano 1,13 osiguranika.</a:t>
            </a:r>
            <a:endParaRPr lang="sr-Latn-BA" sz="2400">
              <a:latin typeface="Cambria" panose="02040503050406030204" pitchFamily="18" charset="0"/>
            </a:endParaRPr>
          </a:p>
          <a:p>
            <a:endParaRPr lang="sr-Latn-BA" sz="2400"/>
          </a:p>
        </p:txBody>
      </p:sp>
    </p:spTree>
    <p:extLst>
      <p:ext uri="{BB962C8B-B14F-4D97-AF65-F5344CB8AC3E}">
        <p14:creationId xmlns:p14="http://schemas.microsoft.com/office/powerpoint/2010/main" val="13548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3D31-1C63-494C-A749-A275DBCD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sr-Latn-BA" sz="3300">
                <a:latin typeface="Cambria" panose="02040503050406030204" pitchFamily="18" charset="0"/>
              </a:rPr>
              <a:t>Evropski dobrovoljni penzijski fond</a:t>
            </a:r>
            <a:br>
              <a:rPr lang="sr-Latn-BA" sz="3300">
                <a:latin typeface="Cambria" panose="02040503050406030204" pitchFamily="18" charset="0"/>
              </a:rPr>
            </a:br>
            <a:r>
              <a:rPr lang="sr-Latn-BA" sz="3300">
                <a:latin typeface="Cambria" panose="02040503050406030204" pitchFamily="18" charset="0"/>
              </a:rPr>
              <a:t> </a:t>
            </a:r>
            <a:r>
              <a:rPr lang="sr-Latn-BA" sz="3300" i="1">
                <a:latin typeface="Cambria" panose="02040503050406030204" pitchFamily="18" charset="0"/>
              </a:rPr>
              <a:t>Ko su osnivači?  </a:t>
            </a:r>
            <a:endParaRPr lang="sr-Latn-BA" sz="330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B32CA-3EC8-4925-B0E1-8A6CB2DFF7D3}"/>
              </a:ext>
            </a:extLst>
          </p:cNvPr>
          <p:cNvSpPr/>
          <p:nvPr/>
        </p:nvSpPr>
        <p:spPr>
          <a:xfrm>
            <a:off x="3730978" y="5065254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altLang="sl-SI" b="1">
                <a:latin typeface="Cambria" panose="02040503050406030204" pitchFamily="18" charset="0"/>
              </a:rPr>
              <a:t>SKUPNA POKOJNINSKA DRUŽBA D.D. LJUBLJANA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32088-A825-4644-9A11-B8BC8DC6BA61}"/>
              </a:ext>
            </a:extLst>
          </p:cNvPr>
          <p:cNvSpPr/>
          <p:nvPr/>
        </p:nvSpPr>
        <p:spPr>
          <a:xfrm>
            <a:off x="3730978" y="3554923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altLang="sl-SI" b="1">
                <a:latin typeface="Cambria" panose="02040503050406030204" pitchFamily="18" charset="0"/>
              </a:rPr>
              <a:t>PENZIJSKI REZERVNI FOND REPUBLIKE SRPSKE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033DB-50B7-498D-A5FF-FED42176571B}"/>
              </a:ext>
            </a:extLst>
          </p:cNvPr>
          <p:cNvSpPr/>
          <p:nvPr/>
        </p:nvSpPr>
        <p:spPr>
          <a:xfrm>
            <a:off x="3733800" y="206483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l-SI" altLang="sl-SI" b="1">
                <a:latin typeface="Cambria" panose="02040503050406030204" pitchFamily="18" charset="0"/>
              </a:rPr>
              <a:t>EVROPSKA BANKA ZA OBNOVU I RAZVOJ (EBRD)</a:t>
            </a:r>
          </a:p>
        </p:txBody>
      </p:sp>
      <p:pic>
        <p:nvPicPr>
          <p:cNvPr id="7" name="Picture 2" descr="\\skupnafile\users\tomaz\Desktop\skupna_logo_lezece_color.jpg">
            <a:extLst>
              <a:ext uri="{FF2B5EF4-FFF2-40B4-BE49-F238E27FC236}">
                <a16:creationId xmlns:a16="http://schemas.microsoft.com/office/drawing/2014/main" id="{A6D97140-14BF-4D2C-83EC-356C10F9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330"/>
            <a:ext cx="2256205" cy="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7E225FC-C905-47CA-BABB-867C933A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89" y="3144366"/>
            <a:ext cx="1467800" cy="11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6734AB5-BCDF-447D-B48C-67950FFC9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5" b="83572"/>
          <a:stretch/>
        </p:blipFill>
        <p:spPr bwMode="auto">
          <a:xfrm>
            <a:off x="685800" y="2044427"/>
            <a:ext cx="2892778" cy="74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DD33DF-DA79-4D61-ABFF-1B5E7C08E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596" y="38100"/>
            <a:ext cx="8077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sl-SI">
                <a:latin typeface="Cambria" panose="02040503050406030204" pitchFamily="18" charset="0"/>
              </a:rPr>
              <a:t>Dodatno penzijsko osiguranje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64D1CD-9D5E-4E5E-8A97-829AC5E4AC9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85399"/>
            <a:ext cx="818139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sz="2400">
                <a:latin typeface="Cambria" panose="02040503050406030204" pitchFamily="18" charset="0"/>
              </a:rPr>
              <a:t>Prikupljanje sredstava (novca) – štednja</a:t>
            </a:r>
          </a:p>
          <a:p>
            <a:r>
              <a:rPr lang="sl-SI" altLang="sl-SI" sz="2400">
                <a:latin typeface="Cambria" panose="02040503050406030204" pitchFamily="18" charset="0"/>
              </a:rPr>
              <a:t>Prelomni trenutak – penzionisanje</a:t>
            </a:r>
          </a:p>
          <a:p>
            <a:r>
              <a:rPr lang="sl-SI" altLang="sl-SI" sz="2400">
                <a:latin typeface="Cambria" panose="02040503050406030204" pitchFamily="18" charset="0"/>
              </a:rPr>
              <a:t>Plaćanje anuiteta – isplata penzije</a:t>
            </a:r>
          </a:p>
          <a:p>
            <a:endParaRPr lang="sl-SI" altLang="sl-SI">
              <a:latin typeface="Cambria" panose="02040503050406030204" pitchFamily="18" charset="0"/>
            </a:endParaRPr>
          </a:p>
          <a:p>
            <a:endParaRPr lang="sl-SI" altLang="sl-SI">
              <a:latin typeface="Cambria" panose="020405030504060302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sl-SI" altLang="sl-SI"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l-SI" altLang="sl-SI">
              <a:latin typeface="Cambria" panose="020405030504060302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D9975-4BCD-4086-B0E5-8E7ABCB9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388" y="3009399"/>
            <a:ext cx="6473611" cy="223644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B264B6D-ABBC-4071-A7D1-8FC1FB6DA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789" y="4838199"/>
            <a:ext cx="525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2816323-AD76-401B-8AB1-11B9F2ECCB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9789" y="3695199"/>
            <a:ext cx="411480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8C51AA37-3007-4E77-BDAE-D311D1FE1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589" y="3695199"/>
            <a:ext cx="1143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CBAA451-852A-4B3B-961A-287D9A4E4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589" y="3695199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A05CA03-B51F-4463-A569-AAD31A5FE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789" y="3466599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1635BC3-61F5-4F97-8D83-4B1D80D4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644" y="4288408"/>
            <a:ext cx="978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>
                <a:latin typeface="Cambria" panose="02040503050406030204" pitchFamily="18" charset="0"/>
              </a:rPr>
              <a:t>Štednja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2695F80-34C3-4571-BD3A-FAB57028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649" y="3145408"/>
            <a:ext cx="1668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800" b="1">
                <a:latin typeface="Cambria" panose="02040503050406030204" pitchFamily="18" charset="0"/>
              </a:rPr>
              <a:t>Penzionisanje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749EAAF2-B55B-4AC7-8570-7641D5CCA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669" y="4102017"/>
            <a:ext cx="1736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 sz="1800" b="1">
                <a:latin typeface="Cambria" panose="02040503050406030204" pitchFamily="18" charset="0"/>
              </a:rPr>
              <a:t>Isplata</a:t>
            </a:r>
            <a:r>
              <a:rPr lang="sl-SI" altLang="sl-SI" sz="1800" b="1">
                <a:latin typeface="Cambria" panose="02040503050406030204" pitchFamily="18" charset="0"/>
              </a:rPr>
              <a:t> penzije</a:t>
            </a:r>
          </a:p>
        </p:txBody>
      </p:sp>
    </p:spTree>
    <p:extLst>
      <p:ext uri="{BB962C8B-B14F-4D97-AF65-F5344CB8AC3E}">
        <p14:creationId xmlns:p14="http://schemas.microsoft.com/office/powerpoint/2010/main" val="33974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B406-07D2-4A30-9D07-94E7BD1F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>
                <a:latin typeface="Cambria" panose="02040503050406030204" pitchFamily="18" charset="0"/>
              </a:rPr>
              <a:t>Prednosti dobrovoljnog penzijskog osiguranja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5DB0-695E-4301-B090-293DAD2A8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altLang="sl-SI" sz="2500">
                <a:latin typeface="Cambria" panose="02040503050406030204" pitchFamily="18" charset="0"/>
              </a:rPr>
              <a:t>Poslodavac ne plaća doprinose za uplate na račun zaposlenih u dobrovoljni penzijski fond, do iznosa od 1.200 KM godišnje (100 KM mjesečno).</a:t>
            </a:r>
          </a:p>
          <a:p>
            <a:pPr marL="0" indent="0">
              <a:buNone/>
            </a:pPr>
            <a:endParaRPr lang="sl-SI" altLang="sl-SI" sz="25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l-SI" altLang="sl-SI" sz="250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Cambria" panose="02040503050406030204" pitchFamily="18" charset="0"/>
              </a:rPr>
              <a:t>Oslobađanje od doprinosa i umanjenje poreza;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>
                <a:latin typeface="Cambria" panose="02040503050406030204" pitchFamily="18" charset="0"/>
              </a:rPr>
              <a:t>Dodatno nagrađivanje radnika – zaposlenika;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800">
                <a:latin typeface="Cambria" panose="02040503050406030204" pitchFamily="18" charset="0"/>
              </a:rPr>
              <a:t>Korporativna društvena odgovornost</a:t>
            </a:r>
            <a:r>
              <a:rPr lang="sl-SI" altLang="sl-SI" sz="280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sl-SI" altLang="sl-SI" sz="250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l-SI" sz="2500">
              <a:latin typeface="Cambria" panose="02040503050406030204" pitchFamily="18" charset="0"/>
            </a:endParaRPr>
          </a:p>
          <a:p>
            <a:endParaRPr lang="sl-SI" sz="250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l-SI" sz="2500">
                <a:latin typeface="Cambria" panose="02040503050406030204" pitchFamily="18" charset="0"/>
              </a:rPr>
              <a:t>***</a:t>
            </a:r>
            <a:r>
              <a:rPr lang="sr-Latn-BA" sz="2500" u="sng">
                <a:latin typeface="Cambria" panose="02040503050406030204" pitchFamily="18" charset="0"/>
              </a:rPr>
              <a:t> Zakon o doprinosima</a:t>
            </a:r>
          </a:p>
          <a:p>
            <a:pPr marL="0" indent="0">
              <a:buNone/>
            </a:pPr>
            <a:r>
              <a:rPr lang="sr-Latn-BA" sz="2500">
                <a:latin typeface="Cambria" panose="02040503050406030204" pitchFamily="18" charset="0"/>
              </a:rPr>
              <a:t>***</a:t>
            </a:r>
            <a:r>
              <a:rPr lang="sl-SI" altLang="sl-SI" sz="2500">
                <a:latin typeface="Cambria" panose="02040503050406030204" pitchFamily="18" charset="0"/>
              </a:rPr>
              <a:t> </a:t>
            </a:r>
            <a:r>
              <a:rPr lang="sl-SI" altLang="sl-SI" sz="2500" u="sng">
                <a:latin typeface="Cambria" panose="02040503050406030204" pitchFamily="18" charset="0"/>
              </a:rPr>
              <a:t>Zakon o porezu na dohodak</a:t>
            </a:r>
            <a:endParaRPr lang="sr-Latn-BA" sz="2500">
              <a:latin typeface="Cambria" panose="02040503050406030204" pitchFamily="18" charset="0"/>
            </a:endParaRPr>
          </a:p>
          <a:p>
            <a:endParaRPr lang="sr-Latn-BA"/>
          </a:p>
        </p:txBody>
      </p:sp>
      <p:pic>
        <p:nvPicPr>
          <p:cNvPr id="5" name="Picture 4" descr="A picture containing table, indoor, cake, wall&#10;&#10;Description generated with very high confidence">
            <a:extLst>
              <a:ext uri="{FF2B5EF4-FFF2-40B4-BE49-F238E27FC236}">
                <a16:creationId xmlns:a16="http://schemas.microsoft.com/office/drawing/2014/main" id="{AD5D410E-D7F3-4DFA-AC75-9B3718C31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19600"/>
            <a:ext cx="3276600" cy="218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11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B406-07D2-4A30-9D07-94E7BD1F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>
                <a:latin typeface="Cambria" panose="02040503050406030204" pitchFamily="18" charset="0"/>
              </a:rPr>
              <a:t>Prednosti dobrovoljnog penzijskog osiguranja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ED0FF-70C2-4F40-BCBD-2359DB24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33600"/>
            <a:ext cx="327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>
                <a:latin typeface="Cambria" panose="02040503050406030204" pitchFamily="18" charset="0"/>
              </a:rPr>
              <a:t>      </a:t>
            </a:r>
            <a:r>
              <a:rPr lang="sr-Latn-BA" sz="2200" b="1">
                <a:latin typeface="Cambria" panose="02040503050406030204" pitchFamily="18" charset="0"/>
              </a:rPr>
              <a:t>Za poslodavce:</a:t>
            </a:r>
          </a:p>
          <a:p>
            <a:pPr marL="0" indent="0">
              <a:buNone/>
            </a:pPr>
            <a:endParaRPr lang="sr-Latn-BA" sz="2200" b="1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Oslobađanje od doprinosa i umanjenje od poreza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Dodatno nagrađivanje zaposlenih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Korporativna društvena odgovornost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28E824B-40A6-49C2-8F76-CA3210543BB7}"/>
              </a:ext>
            </a:extLst>
          </p:cNvPr>
          <p:cNvSpPr txBox="1">
            <a:spLocks/>
          </p:cNvSpPr>
          <p:nvPr/>
        </p:nvSpPr>
        <p:spPr>
          <a:xfrm>
            <a:off x="4800600" y="2133599"/>
            <a:ext cx="32004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>
                <a:latin typeface="Cambria" panose="02040503050406030204" pitchFamily="18" charset="0"/>
              </a:rPr>
              <a:t>      </a:t>
            </a:r>
            <a:r>
              <a:rPr lang="sr-Latn-BA" sz="2200" b="1">
                <a:latin typeface="Cambria" panose="02040503050406030204" pitchFamily="18" charset="0"/>
              </a:rPr>
              <a:t>Za zaposlene:</a:t>
            </a:r>
          </a:p>
          <a:p>
            <a:pPr marL="0" indent="0">
              <a:buNone/>
            </a:pPr>
            <a:endParaRPr lang="sr-Latn-BA" sz="2200" b="1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Dodatna stimulacija od strane poslodavca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Dodatna penzijska renta prilikom penzionisanja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BA" sz="2200">
                <a:latin typeface="Cambria" panose="02040503050406030204" pitchFamily="18" charset="0"/>
              </a:rPr>
              <a:t>Oslobađanje od doprinosa i umanjenje poreza (do 100 KM) </a:t>
            </a:r>
          </a:p>
        </p:txBody>
      </p:sp>
    </p:spTree>
    <p:extLst>
      <p:ext uri="{BB962C8B-B14F-4D97-AF65-F5344CB8AC3E}">
        <p14:creationId xmlns:p14="http://schemas.microsoft.com/office/powerpoint/2010/main" val="157351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860</Words>
  <Application>Microsoft Office PowerPoint</Application>
  <PresentationFormat>On-screen Show (4:3)</PresentationFormat>
  <Paragraphs>287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Mincho</vt:lpstr>
      <vt:lpstr>Arial</vt:lpstr>
      <vt:lpstr>Calibri</vt:lpstr>
      <vt:lpstr>Cambria</vt:lpstr>
      <vt:lpstr>Footlight MT Light</vt:lpstr>
      <vt:lpstr>Tahoma</vt:lpstr>
      <vt:lpstr>Times New Roman</vt:lpstr>
      <vt:lpstr>Wingdings</vt:lpstr>
      <vt:lpstr>Office Theme</vt:lpstr>
      <vt:lpstr>Worksheet</vt:lpstr>
      <vt:lpstr>Dobrovoljno penzijsko osiguranje</vt:lpstr>
      <vt:lpstr>Tri stuba penzijskog sistema</vt:lpstr>
      <vt:lpstr>Zašto nam treba penzijski sistem?</vt:lpstr>
      <vt:lpstr>Razgovarajmo o penziji</vt:lpstr>
      <vt:lpstr>Penzijski sistem u Republici Srpskoj</vt:lpstr>
      <vt:lpstr>Evropski dobrovoljni penzijski fond  Ko su osnivači?  </vt:lpstr>
      <vt:lpstr>Dodatno penzijsko osiguranje</vt:lpstr>
      <vt:lpstr>Prednosti dobrovoljnog penzijskog osiguranja</vt:lpstr>
      <vt:lpstr>Prednosti dobrovoljnog penzijskog osiguranja</vt:lpstr>
      <vt:lpstr>Primjer</vt:lpstr>
      <vt:lpstr>Primjer uplate u EPF</vt:lpstr>
      <vt:lpstr>Zaposleni sufinansira mjesečnu premiju u visini od 60 KM  od svoje BRUTO plate.  </vt:lpstr>
      <vt:lpstr>Akumulirana suma zavisi od:</vt:lpstr>
      <vt:lpstr>Penzija zavisi od:</vt:lpstr>
      <vt:lpstr>Pravo raspolaganja novcem</vt:lpstr>
      <vt:lpstr>Sklapanje ugovora</vt:lpstr>
      <vt:lpstr> Početak osiguranja</vt:lpstr>
      <vt:lpstr>PowerPoint Presentation</vt:lpstr>
      <vt:lpstr>Struktura portfelja dobrovoljnog penzijskog fonda</vt:lpstr>
      <vt:lpstr>Klijenti Skupne pokojninske družbe d.d.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komunikacije</dc:title>
  <dc:creator>win 7</dc:creator>
  <cp:lastModifiedBy>Dragan Bajic</cp:lastModifiedBy>
  <cp:revision>114</cp:revision>
  <cp:lastPrinted>2017-10-24T11:32:35Z</cp:lastPrinted>
  <dcterms:created xsi:type="dcterms:W3CDTF">2017-03-28T12:12:01Z</dcterms:created>
  <dcterms:modified xsi:type="dcterms:W3CDTF">2017-12-28T07:16:06Z</dcterms:modified>
</cp:coreProperties>
</file>